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3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86" r:id="rId11"/>
    <p:sldId id="287" r:id="rId12"/>
    <p:sldId id="265" r:id="rId13"/>
    <p:sldId id="267" r:id="rId14"/>
    <p:sldId id="268" r:id="rId15"/>
    <p:sldId id="266" r:id="rId16"/>
    <p:sldId id="269" r:id="rId17"/>
    <p:sldId id="270" r:id="rId18"/>
    <p:sldId id="271" r:id="rId19"/>
    <p:sldId id="290" r:id="rId20"/>
    <p:sldId id="288" r:id="rId21"/>
    <p:sldId id="272" r:id="rId22"/>
    <p:sldId id="285" r:id="rId23"/>
    <p:sldId id="274" r:id="rId24"/>
    <p:sldId id="275" r:id="rId25"/>
    <p:sldId id="280" r:id="rId26"/>
    <p:sldId id="276" r:id="rId27"/>
    <p:sldId id="279" r:id="rId28"/>
    <p:sldId id="281" r:id="rId29"/>
    <p:sldId id="277" r:id="rId30"/>
    <p:sldId id="289" r:id="rId31"/>
    <p:sldId id="283" r:id="rId32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107" d="100"/>
          <a:sy n="107" d="100"/>
        </p:scale>
        <p:origin x="-172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ו'/ניסן/תשע"ג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yoavram.com/convergence-of-mean-fitness/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/>
              <a:t>The 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4318248"/>
            <a:ext cx="6400800" cy="249512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 smtClean="0"/>
              <a:t>Evolution of stress-induced mutation:</a:t>
            </a:r>
          </a:p>
          <a:p>
            <a:pPr lvl="1" algn="l" rtl="0"/>
            <a:r>
              <a:rPr lang="en-US" sz="2800" dirty="0" smtClean="0"/>
              <a:t>Deterministic model for a constant environment</a:t>
            </a:r>
          </a:p>
          <a:p>
            <a:pPr lvl="1" algn="l" rtl="0"/>
            <a:r>
              <a:rPr lang="en-US" sz="2800" dirty="0" smtClean="0"/>
              <a:t>Stochastic model for a changing environment</a:t>
            </a:r>
          </a:p>
          <a:p>
            <a:pPr algn="l" rtl="0"/>
            <a:r>
              <a:rPr lang="en-US" sz="3200" dirty="0" smtClean="0"/>
              <a:t>Effect of stress-induced mutation on:</a:t>
            </a:r>
          </a:p>
          <a:p>
            <a:pPr lvl="1" algn="l" rtl="0"/>
            <a:r>
              <a:rPr lang="en-US" sz="2800" dirty="0" smtClean="0"/>
              <a:t>Emergence of complex adaptations</a:t>
            </a:r>
            <a:endParaRPr lang="he-IL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  <p:sp>
        <p:nvSpPr>
          <p:cNvPr id="11" name="Rectangle 10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</a:t>
                </a:r>
                <a:r>
                  <a:rPr lang="en-US" sz="3200" dirty="0"/>
                  <a:t>harmful alleles</a:t>
                </a:r>
                <a:r>
                  <a:rPr lang="en-US" sz="3200" dirty="0" smtClean="0"/>
                  <a:t>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pPr algn="l" rtl="0"/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rgbClr val="002060"/>
                    </a:solidFill>
                  </a:rPr>
                  <a:t>β</a:t>
                </a:r>
                <a:r>
                  <a:rPr lang="en-US" sz="32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dirty="0">
                    <a:solidFill>
                      <a:srgbClr val="002060"/>
                    </a:solidFill>
                  </a:rPr>
                  <a:t>- beneficial mutation</a:t>
                </a:r>
                <a:endParaRPr lang="en-US" sz="3200" i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763" t="-3103" r="-494" b="-69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314474"/>
            <a:ext cx="9139237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marL="0" indent="0" rtl="0"/>
            <a:r>
              <a:rPr lang="en-US" dirty="0"/>
              <a:t>Constant environment, steady state</a:t>
            </a:r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The unfit should hypermutate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Increasing </a:t>
                </a:r>
                <a:r>
                  <a:rPr lang="en-US" sz="2800" b="1" dirty="0"/>
                  <a:t>the mutation </a:t>
                </a:r>
                <a:r>
                  <a:rPr lang="en-US" sz="2800" b="1" dirty="0" smtClean="0"/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/>
                  <a:t>of individuals with x harmful alleles </a:t>
                </a:r>
                <a:r>
                  <a:rPr lang="en-US" sz="2800" b="1" dirty="0"/>
                  <a:t>increases the population mean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if and only </a:t>
                </a:r>
                <a:r>
                  <a:rPr lang="en-US" sz="2800" b="1" dirty="0"/>
                  <a:t>if</a:t>
                </a:r>
                <a:r>
                  <a:rPr lang="en-US" sz="2800" dirty="0"/>
                  <a:t> the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x harmful alleles </a:t>
                </a:r>
                <a:r>
                  <a:rPr lang="en-US" sz="2800" b="1" dirty="0"/>
                  <a:t>is lower than</a:t>
                </a:r>
                <a:r>
                  <a:rPr lang="en-US" sz="2800" dirty="0"/>
                  <a:t> the population </a:t>
                </a:r>
                <a:r>
                  <a:rPr lang="en-US" sz="2800" b="1" dirty="0"/>
                  <a:t>mean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r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475830" y="1229237"/>
            <a:ext cx="7254714" cy="562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/>
              <a:t>Changing environment, competitions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708920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3200" dirty="0" smtClean="0"/>
              <a:t>Stress-induced mutation rate </a:t>
            </a:r>
            <a:r>
              <a:rPr lang="en-US" sz="3200" b="1" dirty="0" smtClean="0">
                <a:solidFill>
                  <a:srgbClr val="0070C0"/>
                </a:solidFill>
              </a:rPr>
              <a:t>favored by selection</a:t>
            </a:r>
            <a:r>
              <a:rPr lang="en-US" sz="3200" b="1" dirty="0" smtClean="0"/>
              <a:t> </a:t>
            </a:r>
            <a:r>
              <a:rPr lang="en-US" sz="3200" dirty="0" smtClean="0"/>
              <a:t>over constant mutation rate</a:t>
            </a:r>
            <a:endParaRPr lang="en-US" sz="2800" dirty="0" smtClean="0"/>
          </a:p>
          <a:p>
            <a:pPr algn="l" rtl="0"/>
            <a:r>
              <a:rPr lang="en-US" sz="3200" dirty="0" smtClean="0"/>
              <a:t>Both in changing and constant environments</a:t>
            </a:r>
          </a:p>
          <a:p>
            <a:pPr algn="l" rtl="0"/>
            <a:r>
              <a:rPr lang="en-US" sz="3200" dirty="0" smtClean="0"/>
              <a:t>Due to its effect on </a:t>
            </a:r>
            <a:r>
              <a:rPr lang="en-US" sz="3200" b="1" dirty="0" smtClean="0">
                <a:solidFill>
                  <a:srgbClr val="00B050"/>
                </a:solidFill>
              </a:rPr>
              <a:t>evolvability</a:t>
            </a:r>
          </a:p>
          <a:p>
            <a:pPr marL="0" indent="0" algn="l" rtl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00" y="4700253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611560" y="908719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87824" y="3717032"/>
            <a:ext cx="3960440" cy="1152128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1835" y="891416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131090" y="2592596"/>
            <a:ext cx="305006" cy="126845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283968" y="3068960"/>
            <a:ext cx="133121" cy="12601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7645" y="2996952"/>
            <a:ext cx="1130339" cy="82667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Rugged landscape example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Criteria</a:t>
            </a:r>
          </a:p>
          <a:p>
            <a:pPr algn="l" rtl="0"/>
            <a:r>
              <a:rPr lang="en-US" dirty="0" smtClean="0"/>
              <a:t>Two traits must change for adaptation</a:t>
            </a:r>
          </a:p>
          <a:p>
            <a:pPr algn="l" rtl="0"/>
            <a:r>
              <a:rPr lang="en-US" dirty="0" smtClean="0"/>
              <a:t>Changing a single trait leads to decreased fitness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New carbon source</a:t>
            </a:r>
          </a:p>
          <a:p>
            <a:pPr algn="l" rtl="0"/>
            <a:r>
              <a:rPr lang="en-US" dirty="0" smtClean="0"/>
              <a:t>Two new proteins required, but each is costly on its own:</a:t>
            </a:r>
          </a:p>
          <a:p>
            <a:pPr lvl="1" algn="l" rtl="0"/>
            <a:r>
              <a:rPr lang="en-US" sz="2400" dirty="0" smtClean="0"/>
              <a:t>Pump to transport new sugar into cell</a:t>
            </a:r>
          </a:p>
          <a:p>
            <a:pPr lvl="1" algn="l" rtl="0"/>
            <a:r>
              <a:rPr lang="en-US" sz="2400" dirty="0" smtClean="0"/>
              <a:t>Enzyme to metabolize sugar</a:t>
            </a:r>
          </a:p>
          <a:p>
            <a:pPr marL="274320" lvl="1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Signaling and language</a:t>
            </a:r>
          </a:p>
          <a:p>
            <a:pPr algn="l" rtl="0"/>
            <a:r>
              <a:rPr lang="en-US" dirty="0" smtClean="0"/>
              <a:t>Broadcasting when no one can listen in costly</a:t>
            </a:r>
          </a:p>
          <a:p>
            <a:pPr algn="l" rtl="0"/>
            <a:r>
              <a:rPr lang="en-US" dirty="0" smtClean="0"/>
              <a:t>Receiving wen no one is broadcasting is costly</a:t>
            </a:r>
            <a:endParaRPr lang="en-US" dirty="0"/>
          </a:p>
          <a:p>
            <a:pPr marL="0" indent="0" algn="l" rtl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Wings and bones</a:t>
            </a:r>
          </a:p>
          <a:p>
            <a:pPr algn="l" rtl="0"/>
            <a:r>
              <a:rPr lang="en-US" dirty="0" smtClean="0"/>
              <a:t>Flying with heavy bones is hard</a:t>
            </a:r>
          </a:p>
          <a:p>
            <a:pPr algn="l" rtl="0"/>
            <a:r>
              <a:rPr lang="en-US" dirty="0" smtClean="0"/>
              <a:t>Light bones without flying is risky</a:t>
            </a:r>
            <a:endParaRPr lang="en-US" dirty="0"/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19</a:t>
            </a:fld>
            <a:endParaRPr lang="he-IL"/>
          </a:p>
        </p:txBody>
      </p:sp>
      <p:grpSp>
        <p:nvGrpSpPr>
          <p:cNvPr id="12" name="Group 11"/>
          <p:cNvGrpSpPr/>
          <p:nvPr/>
        </p:nvGrpSpPr>
        <p:grpSpPr>
          <a:xfrm>
            <a:off x="7020272" y="3545992"/>
            <a:ext cx="2138213" cy="3267384"/>
            <a:chOff x="7020272" y="3690008"/>
            <a:chExt cx="2138213" cy="3267384"/>
          </a:xfrm>
        </p:grpSpPr>
        <p:grpSp>
          <p:nvGrpSpPr>
            <p:cNvPr id="8" name="Group 7"/>
            <p:cNvGrpSpPr/>
            <p:nvPr/>
          </p:nvGrpSpPr>
          <p:grpSpPr>
            <a:xfrm flipH="1">
              <a:off x="7020272" y="3690008"/>
              <a:ext cx="2138213" cy="3267384"/>
              <a:chOff x="6991302" y="3690008"/>
              <a:chExt cx="2138213" cy="3267384"/>
            </a:xfrm>
          </p:grpSpPr>
          <p:pic>
            <p:nvPicPr>
              <p:cNvPr id="1026" name="Picture 2" descr="bat wing bone compar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1302" y="3717392"/>
                <a:ext cx="2138213" cy="32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7956376" y="3690008"/>
                <a:ext cx="1008112" cy="7471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7049724" y="6582000"/>
              <a:ext cx="9236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warksbats.co.uk</a:t>
              </a:r>
              <a:endParaRPr lang="he-IL" sz="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164288" y="570826"/>
            <a:ext cx="1842052" cy="2570142"/>
            <a:chOff x="7255383" y="692696"/>
            <a:chExt cx="1842052" cy="2570142"/>
          </a:xfrm>
        </p:grpSpPr>
        <p:pic>
          <p:nvPicPr>
            <p:cNvPr id="1028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8193020" y="3047394"/>
              <a:ext cx="90441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Xiao et al. 2011</a:t>
              </a:r>
              <a:endParaRPr lang="he-IL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0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2771" y="4630136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52" y="41492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1" y="2808312"/>
            <a:ext cx="1476793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7052772" y="1080120"/>
            <a:ext cx="1878932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3728" y="2203703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978113" y="4149240"/>
            <a:ext cx="117048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716016" y="3212976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/>
              <a:t>The Department of Molecular Biology and Ecology in Plants</a:t>
            </a:r>
            <a:endParaRPr lang="he-IL" sz="2000" dirty="0"/>
          </a:p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0117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dirty="0" smtClean="0"/>
              <a:t>Presentation &amp; code available </a:t>
            </a:r>
            <a:r>
              <a:rPr lang="en-US" sz="2000" dirty="0"/>
              <a:t>online </a:t>
            </a:r>
            <a:r>
              <a:rPr lang="en-US" sz="2000" dirty="0" smtClean="0"/>
              <a:t>at:</a:t>
            </a:r>
            <a:r>
              <a:rPr lang="en-US" sz="2000" b="1" dirty="0" smtClean="0"/>
              <a:t>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Shifting a fitness peak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  <p:sp>
        <p:nvSpPr>
          <p:cNvPr id="9" name="Oval 8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6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29" y="1250179"/>
            <a:ext cx="4638044" cy="34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4" y="3209002"/>
            <a:ext cx="4755895" cy="367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9631" y="5055567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187624" y="2636912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5508104" y="4725144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90,000 generations</a:t>
            </a:r>
            <a:endParaRPr lang="he-IL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56479" y="299695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b="1" dirty="0" smtClean="0"/>
              <a:t>7</a:t>
            </a:r>
            <a:r>
              <a:rPr lang="en-US" b="1" dirty="0" smtClean="0"/>
              <a:t>,000 generations</a:t>
            </a:r>
            <a:endParaRPr lang="he-IL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99592" y="3429000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WT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9552" y="4437112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3568" y="5423661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20072" y="1340768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Wild type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6473" y="2812286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2617" y="2011077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3361841" y="1541751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Mutation rate increased in individuals </a:t>
            </a:r>
            <a:r>
              <a:rPr lang="en-US" sz="3200" i="1" dirty="0" smtClean="0"/>
              <a:t>below the peaks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TextBox 18"/>
          <p:cNvSpPr txBox="1"/>
          <p:nvPr/>
        </p:nvSpPr>
        <p:spPr>
          <a:xfrm>
            <a:off x="3361840" y="161869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Low mutation rate</a:t>
            </a:r>
            <a:endParaRPr lang="he-IL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361839" y="2915652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High mutation rate</a:t>
            </a:r>
            <a:endParaRPr lang="he-IL" b="1" dirty="0"/>
          </a:p>
        </p:txBody>
      </p:sp>
      <p:sp>
        <p:nvSpPr>
          <p:cNvPr id="26" name="Oval 25"/>
          <p:cNvSpPr/>
          <p:nvPr/>
        </p:nvSpPr>
        <p:spPr>
          <a:xfrm>
            <a:off x="5557530" y="280072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7069698" y="1864623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/>
          <p:nvPr/>
        </p:nvSpPr>
        <p:spPr>
          <a:xfrm>
            <a:off x="6242770" y="34337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436096" y="1944972"/>
            <a:ext cx="176327" cy="84190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292080" y="3269943"/>
            <a:ext cx="958170" cy="34463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557530" y="1803361"/>
            <a:ext cx="1477328" cy="28322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689881" y="353236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4355976" y="3269943"/>
            <a:ext cx="341386" cy="443206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524259" y="405001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Straight Arrow Connector 42"/>
          <p:cNvCxnSpPr>
            <a:endCxn id="21" idx="2"/>
          </p:cNvCxnSpPr>
          <p:nvPr/>
        </p:nvCxnSpPr>
        <p:spPr>
          <a:xfrm flipH="1" flipV="1">
            <a:off x="5102204" y="3284984"/>
            <a:ext cx="554897" cy="80480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Mutational load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 smtClean="0"/>
                  <a:t>Increased mutation rates cause mutation loads</a:t>
                </a:r>
              </a:p>
              <a:p>
                <a:pPr algn="l" rtl="0"/>
                <a:r>
                  <a:rPr lang="en-US" dirty="0" smtClean="0"/>
                  <a:t>Expected mean fitness at generation </a:t>
                </a:r>
                <a:r>
                  <a:rPr lang="en-US" i="1" dirty="0" smtClean="0"/>
                  <a:t>g</a:t>
                </a:r>
                <a:r>
                  <a:rPr lang="en-US" dirty="0" smtClean="0"/>
                  <a:t> with mutation rate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and selection coefficient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:</a:t>
                </a:r>
                <a:endParaRPr lang="en-US" i="1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sz="36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𝑔</m:t>
                              </m:r>
                            </m:sup>
                          </m:sSup>
                          <m:r>
                            <a:rPr lang="en-US" sz="3600" b="0" i="1" dirty="0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groupChr>
                        <m:groupChrPr>
                          <m:chr m:val="→"/>
                          <m:pos m:val="top"/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→∞</m:t>
                          </m:r>
                        </m:e>
                      </m:groupCh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pPr marL="0" indent="0" algn="l" rtl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75" r="-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099366" y="6381328"/>
            <a:ext cx="6942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Gordo &amp; </a:t>
            </a:r>
            <a:r>
              <a:rPr lang="en-US" dirty="0" err="1" smtClean="0"/>
              <a:t>Dionisio</a:t>
            </a:r>
            <a:r>
              <a:rPr lang="en-US" dirty="0" smtClean="0"/>
              <a:t> 2005, </a:t>
            </a:r>
            <a:r>
              <a:rPr lang="en-US" dirty="0">
                <a:hlinkClick r:id="rId3"/>
              </a:rPr>
              <a:t>Blog post</a:t>
            </a:r>
            <a:endParaRPr lang="he-IL" dirty="0"/>
          </a:p>
          <a:p>
            <a:endParaRPr lang="he-IL" dirty="0"/>
          </a:p>
        </p:txBody>
      </p:sp>
      <p:sp>
        <p:nvSpPr>
          <p:cNvPr id="10" name="AutoShape 2" descr="data:image/png;base64,iVBORw0KGgoAAAANSUhEUgAABCUAAAEUCAYAAAAcFow9AAAABHNCSVQICAgIfAhkiAAAAAlwSFlzAAALEgAACxIB0t1+/AAAIABJREFUeJzs3XlYVOX7x/H3uKEpCoo7ouCCopjiAhYq+S01W01LMS23Mvc0y2zVfpXZ5lampWalqJVl7vu+AO6i4o67paACLgji+f0xOYkCsgzM4Hxe13UumDNnnrkflHuGe57FZBiGgYiIiIiIiIhILstn6wBERERERERExDGpKCEiIiIiIiIiNqGihIiIiIiIiIjYhIoSIiIiIiIiImITKkqIiIiIiIiIiE2oKCEiIiIiIiIiNqGihDiEyZMnU716dcqXL8/AgQNJTk5O89pXX32VmjVrkj9/fn766adcjFJE5P6Smdx76NAhmjVrhqurK82bN+fw4cOW+/bs2UOrVq0oXbo0+fLprYuISFqslXfv1dY333xDw4YNKVy4MN26dcux/ohj0Cu73PfWrVvH0KFD+eijj1iwYAGrV6/m008/TfP6evXqMWHCBPz8/DCZTLkYqYjI/SMzudcwDNq0aYOPjw979uyhVq1atGnTBsMwAChUqBAdO3ZkypQpudkFEZE8xZp5915tVaxYkffff5/u3bvnSt/kPmeI5AGTJ082AgICjOLFixve3t7GypUrM/zYl19+2ejZs6fldkhIiOHh4XHPxwUGBho//fRTluIVEbkf5FbuXb16teHk5GQkJycbhmEYycnJRpEiRYxVq1aluO7QoUOGyWTKQk9ERPIGW+fd1atXZ6qt9957z+jatWuGYxRJjUZKiN2Ljo5m+PDh/Pzzz8TGxrJs2TKqVKlCSEgIrq6uaR6nTp0C4ODBg/j6+lraq1OnDidPniQhIcFWXRIRsXu5mXsPHDiAj4+PZWpGvnz58PHxYf/+/bnTWRERO2BPeTejbRn/jqwQyY4Ctg5A5F5MJhPXrl3j4MGDVKlSBQ8PDwC8vLzo1KnTPR8fExODp6en5baXl5flfMWKFXMmaBGRPC43c29MTAxVqlRJcc7Ly4sLFy5ksxciInmHPeTdmJiYTLWlqc5iDRopIXavVKlS/PLLL4wePZry5cvz+uuvc/78+Uw9/ujRo5bbt74vVaqU1WMVEblf5GbuLVWqFFFRUSnOHTlyRHlaRByKPeXdjLalkRJiDSpKSJ7w+OOPs2LFCvbt20dUVBSff/45ISEhODs7p3oUL17cMpTN29ubiIgIS1sRERF4eHhQuHBhW3VHRCRPyK3c6+3tTWRkpGVl9+TkZCIjI6lZs2budFRExE7YS97NaFsaKSHWoKKE2L2DBw+yatUqrl+/TqFChXBycsLZ2ZlOnToRHx+f6hEXF4e7uzsA3bt3Z+7cucyePZutW7fy2Wef0bNnzzSfLykpiYSEBG7evEliYiIJCQmqAouIw8nN3BsUFISHhwf9+vXj5MmT9O3bF3d3d4KCgizXJCQkkJiYCMD169e5fv16jv8MRERykz3l3Xu1lZycTEJCAjdu3CA5OZnr16+nu/2oSLpsvNCmyD3t3r3baNy4seHs7GxUrVrVeOWVV4y4uLhMtfHDDz8Y1apVM8qVK2cMGDDAstKwYRjG448/bowcOdJyu3nz5obJZDLy5ctnmEwmw2QyGWvXrrVaf0RE8oLczr2HDh0ymjVrZpQoUcJo1qyZcfjwYct9UVFRlnx8Kzd7enpmv5MiInbEnvLuvdr68MMPLXn51jFixIgs9lwcnckw9BGwiIiIiIiIiOS+dKdvdO/enbJly6bYDuZOw4YNw8vLiwYNGqTYumvdunXUqlWL6tWrM378eMv54cOH4+7uTv369alfvz5LliyxQjdERO5fysUiIralPCwiknPSLUp069Yt3QQZHh7O+vXr2bp1K0OGDGHIkCGW+wYOHMikSZNYsWIF3377rWV7GZPJxODBg9mxYwc7duygdevWVuqKiMj9SblYRMS2lIdFRHJOukWJpk2b4urqmub9YWFhtG/fnpIlSxIcHExkZCQAsbGxADRr1ozKlSvTsmVLQkNDLY/TjBERkYxTLhYRsS3lYRGRnJOt3TfCw8Px8fGx3C5dujRHjhxhy5YtKbbx8vHxSZGAx48fT0BAAKNGjSI+Pj47IYiIODzlYhER21IeFhHJugLZebBhGHdVeO+1V23v3r354IMPiIuL480332TSpEkphrhlpi0REVuxp0+3cjIXKw+LiL1ylDyckbZERGzFGrk4WyMl/P392bdvn+X2+fPn8fLyomHDhikW+Nm7dy8BAQEAlClTBpPJRIkSJejbty9//vlnus9xK8nf78eHH35o8xjUV/VVfc3YYW9yOhfb+uet/8Pqq/qqvt552Bu9J9b/Y/VVfXXEvlpLtosSc+bMISYmhpCQEGrVqgWAi4sLYF5t+NixYyxfvhx/f38Azp49C8CNGzcICQmhTZs22QlBRMThKReLiNiW8rCISNalO30jODiYtWvXEh0dTaVKlRgxYgRJSUkA9OrVi8aNGxMYGEjDhg0pWbIk06dPtzx2zJgx9OrVi6SkJAYMGICbmxsAQ4cOZefOnRQqVIhmzZrRu3fvHOyeiEjep1wsImJbysMiIjnHZFhz3IWVmUwmqw4LsWdr1qwhKCjI1mHkCvX1/uRIfXWk3ORIfXWk/8Pq6/3JkfrqSLkJHKu/jvT/WH29PzlSX62Vm1SUEBHJJEfKTY7UVxHJOxwtNzlaf0Ukb7BWbsrW7hsiIiIiIiIiuaFkyZJcvHjR1mE4HFdXVy5cuJBj7WukhIhIJjlSbnKkvopI3uFoucnR+iuSFv0u2EZaP3dr/Xtka/cNEREREREREZGsUlFCRERERERERGxCRQkRERERERERsQkVJURERERERETEJlSUEBEREREREcmifPnycfTo0RTnhg8fTpcuXTLdVlhYGA0bNqRkyZI8+eSTnD9/Ps1rr1y5QufOnSldujS+vr4sWLAgw22NHj2aqlWrUrx4cerXr88bb7xBcnJypuO1BhUlRERERERERKzIZDJl+jGXL1+mdevWtGnThp07d+Lk5ETHjh3TvH7AgAGcOHGCjRs38uqrr9KpUyeioqIy1NYzzzzD1q1biYuL488//2TNmjV8//33me+oFRSwybOKiIiIiIiI3KeyslXm77//jpubGx999BEA33zzDRUrViQqKgpPT88U1167do1Zs2axbNkyatSoQY0aNViwYAHTpk1jxIgR92zLy8srRXsFChTggQceyGJvs0cjJURERERERERyyIkTJ3B1dU3zmDVrFgAHDhzA19fX8rjy5ctTsmRJDhw4kGqb165dS3G9r68v+/fvz3BbISEhODs74+XlRevWrXn55Zet3veM0EgJERERERERyfOyMGMiVVkY5HCX26dveHh4cPHixXs+5sKFC1SpUiXFOS8vL2JiYu66NiYmBhcXF4oXL2455+npyc6dOy3336utTp060alTJ1atWkWfPn3w9PSka9euGeiddWmkhIiIiIiIiOR5hmGdI7OKFCnC5cuXU5yLj4+naNGimWqnVKlSljUhbjl69CilSpVK9dpLly4RFxeX4lo3N7dMt9WiRQv69OnDL7/8kql4rUVFCREREREREZEsatmyJevXr09xbv369bRu3RowT7VwdnZO85g5cyYA3t7eREREWNo4c+YMFy5cwNvb+67n9PDwoEiRIuzevdtyLiIigpo1awJQs2bNDLcF5p08ypcvn8WfQPaoKCEiIiIiIiKSRW3btmXKlCmsWrWKS5cu8cMPP3Dw4EFLUcLDw4P4+Pg0j+DgYADatWvHhQsXGDFiBMePH6dfv360aNHirkUuwTw6Izg4mPfee49Dhw4xfvx4QkNDLdMv7tXW5MmTOX/+PImJiSxZsoQffviBnj175s4P7A4qSoiIiIiIiIhkUceOHXnjjTf46quvqFOnDrt27WLZsmUULlw4U+0UK1aMxYsXM3/+fOrVq0diYqJlEUyATz/9lDZt2lhujxs3Dnd3d5o0acL333/PzJkzLetI3KutTZs24evrS7ly5Zg6dSqffPIJQUFB2fo5ZJXJyMpeJbnEZDJlaSsVEZGc5Ei5yZH6KiJ5h6PlJkfrr0ha9LtgG2n93K3176GREiIiIiIiIiJiEypKiIiIiIiIiIhNqCghIiIiIiIiIjahooSIiIiIiIiI2ISKEiIiIiIiIiJiEypKiIiIiIiIiIhNpFuU6N69O2XLlsXX1zfNa4YNG4aXlxcNGjRg//79lvPr1q2jVq1aVK9enfHjx1vOx8fH88wzz+Dh4cGzzz7L5cuXrdANEZH7l3KxiIiIiNyv0i1KdOvWjSVLlqR5f3h4OOvXr2fr1q0MGTKEIUOGWO4bOHAgkyZNYsWKFXz77bfExMQA8N133+Hh4cGhQ4dwd3dn4sSJVuqKiMj9SblYRERERO5X6RYlmjZtiqura5r3h4WF0b59e0qWLElwcDCRkZEAxMbGAtCsWTMqV65My5YtCQ0NBcxvnnv06IGTkxPdu3cnLCzMWn0REbkvKReLiIiIyP2qQHYeHB4eTpcuXSy3S5cuzZEjR4iKiqJmzZqW8z4+PoSGhvLEE0+wZcsWy301a9YkPDw83ecYPny45fugoCCCgoKyE7KISKatWbOGNWvW2DqMNOV0Lu7RYziVKpm/Vx4WEVuw9zwsIo4tX758HD58GC8vL8u54cOHc+TIEX755ZdMtRUWFkbfvn05evQoDz30ED/++COlS5dO9dorV67Qq1cvli5dSrly5Rg5ciRPPvkkAElJSQQHB7Nt2zaOHz/O6tWrad68eYr4PvnkEwoXLgyAyWRi9+7dVKlSJZO9z75sFSUMw8AwjBTnTCZTqtfeOn/n9fdye1FCRMQW7vxDfMSIEbYLJhU5nYsXL32fx1vlZ9QocHPLepwiIlll73lYROROab0XS8/ly5dp3bo1/fv3p2fPngwaNIiOHTuycuXKVK8fMGAAJ06cYOPGjSxdupROnTqxa9cuPD09AfNo2UGDBvH888/fFY/JZCI4OJiff/45852zsmztvuHv78++ffsst8+fP4+XlxcNGzZMsdDa3r178ff3B6BRo0aWocWRkZE0atQoOyGIiDi8nM7FU5ZtpFgxqF0bxo6F69dzqCMiIiIi94nMfhgP8Pvvv+Pm5sZHH32Eh4cH33zzDatXryYqKuqua69du8asWbMYOXIkNWrUoH///jRp0oRp06YBULBgQQYMGMDDDz9M/vz5U40vKzHmhGwXJebMmUNMTAwhISHUqlULABcXF8C86vuxY8dYvny55Y2wv78/U6dO5dq1a0ydOpWAgIBsdkFExLHldC5et28mY8fC8uWwbBnUqgUhIXDzZs73TURERCSvO3HiBK6urmkes2bNAuDAgQMpdlsrX748JUuW5MCBA6m2ee3atRTX+/r6pvhAKj0mk4n58+dTpkwZOnTowMKFC7PZy6xLd/pGcHAwa9euJTo6mkqVKjFixAiSkpIA6NWrF40bNyYwMJCGDRtSsmRJpk+fbnnsmDFj6NWrF0lJSQwYMAC3f8f89u7dm86dO+Pt7Y2fnx+jRo3Kwe6JiOR9ts7Fkev/wGg3gbp1TSxcCGvWwNCh8MUX8N570LYt5MtWiVtEREQk+0wjMj9lIjXGh9kfQXD7dAkPDw8uXrx4z8dcuHDhrjUdvLy8LLun3S4mJgYXFxeKFy9uOefp6cnOnTszFN8LL7xAr169cHFxYf78+XTu3JkNGzZQu3btDD3emkyGvYzZSIXJZCI52dCbXRGxKyaTyW6Gu+U0k8nEsE5lafv5fBpV/G+Kh2HAvHnw6acQG2suUrz4IhQqZMNgRcRhOFIeBsfrr0ha7PV3oWjRomzevJm6detazg0ZMoTLly9natv1d955h8jISP7880/LOTc3N6ZPn07r1q1TXHvgwAFq1arFpUuXLIWJN954g9OnT1tGXtxSqVIlZsyYQbNmzdJ87gEDBpA/f35Gjx59131p/dyt9e9h93/u/zvlWUREbKR1UhX+2P9HinMmEzzzDISGwoQJ5ukcXl7wf/8HZ8/aKFARERERG2jZsiXr169PcW79+vWWQsKJEydwdnZO85g5cyYA3t7eREREWNo4c+YMFy5cwNvb+67n9PDwoEiRIuzevdtyLiIiIsXOa5lhyzUm7L4osWGDrSMQEXFsdS8UZM6+OWlUyKFFC/N6EwsXwunT4OMDHTqYp3lo3QkRERG537Vt25YpU6awatUqLl26xA8//MDBgwctRQkPDw/i4+PTPIKDgwFo164dFy5cYMSIERw/fpx+/frRokULy24atytSpAjBwcG89957HDp0iPHjxxMaGkrXrl0t11y/fp2EhIS7vgf466+/uHjxIgkJCfz555/MmDGDV199NQd/SmlTUUJERNJV4uhpridfZ8+5Pele9+CDMHEiHDsGTZtC//7g6QnvvAN79+ZOrCIiIiK5rWPHjrzxxht89dVX1KlTh127drFs2TIKFy6cqXaKFSvG4sWLmT9/PvXq1SMxMTHFVIxPP/2UNm3aWG6PGzcOd3d3mjRpwvfff8/MmTNTrEnh7e3NAw88wJkzZ2jVqhVFixblxIkTAMyePZvq1avj7u7Or7/+yuTJk/Hx8cneDyKL7H5NiYoVDU6c0CJqImI/7HU+Y04wmUwYTk4M+/018j1QlE9afJKpx+/eDdOnm6d3lC4Nzz9vnvbh42MeZSEikhW5nYe7d+/OwoULKVOmTIqh1bcbNmwYs2fPxtXVlRkzZliGUK9bt45evXpx48YNBgwYQP/+/QGIj4+nc+fO7NixAz8/P6ZPn06xYsVSbduRXndE0qPfBdtw+DUlnJ1h61ZbRyEi4sCqVaNr4SaERIRk+oWnbl34/HM4fhy+/hr+/hvatIFq1WDwYFi9GhITcyhuEREr6datG0uWLEnz/vDwcNavX8/WrVsZMmQIQ4YMsdw3cOBAJk2axIoVK/j2228tq+h/9913eHh4cOjQIdzd3TO1GJ6IyP3E7osS7drBnDm2jkJExIHVqkWNc8kUKVCEzac2Z6mJ/PnhkUdg3Djz9I4//gBXV/OuHW5u0KqVuXixdSskJ1s3fBGR7GratCmurq5p3h8WFkb79u0pWbIkwcHBRP67UntsbCwAzZo1o3LlyrRs2ZLQ0FDAXMjo0aMHTk5OdO/enbCwsJzviIiIHbL7okTHjuahv/okTUTERmrVwhQZSSffToREhGS7OZPJvP7E++9DeLh5FEXv3nDqFLz8srlI0bo1DB8OixdDKltzi4jYlfDw8BRzsUuXLs2RI0fYsmVLipXwfXx8LEWJ2++rWbMm4eHh6T7H33/DjRs5ELyIiI0VsHUA91KnDtSsCb/9Bi++aOtoREQcUK1aMGcOwYNG0WRKE0a3Gk3B/AWt1ryrKzz7rPkA+OcfCAszbzf65ZewZQuUKweNGpmng9StC76+ULGi1qUQEfuQ2lZ6pjQS1K3zmZ0OV+Whx0g81ZDCBZwoXToIT88gypSBsmWhTJm7j7JlzdOglSdFxFrWrFnDmjVrrN6u3RclAN5+G/r0MU/lyOQCpiIikl21akFkJFVLVqVqyaqsjFpJ62qtc+zpypaFp582H2CezhEZaZ7aERFhXpti925ISjIXJ2rXhurVzetUVK8OXl5QqFCOhScichd/f3/27dtHq1atADh//jxeXl6ULFmSN99803Ld3r17LVsENmrUiMjISOrXr09kZCSNGjVK9zk2ukXydLetPFnnZdpW8MDpqrmIe+6c+di27b/vb51PSkq9WJFaEaN0aeVOEUlfUFAQQUFBltsjRoywSrt5oijx2GPmN54ffGCecywiIrnI2xuOHIEbN+hUpxMzImbkaFHiTvnzm0fN1amT8vw//5iLFPv2weHDsGyZ+evJk1ChgrlI4ekJlSr9d7i7m78WKZJr4YuIA/D392fw4MG89NJLLF26lFq1agHg4uICmHfg8PDwYPny5Xz44YeWx0ydOpXPP/+cqVOnEhAQkO5zNPB+hKMLIvms9k06r21M8yrNGfzQYDpUeijNURlXr8L58/8VK24VLE6fhh07Up4/f948sqJ0afM0ulvHnbdvP1e8uEZiiEj22f2WoLfCO38e/P3hjTegb18bByYiDs2RtqOy9LVqVVi4kH/cXan5bU1OvH4CZydnW4eXqqQk82Kahw6Z16s4efK/49Qp81GsmLlAcfsnhqVL3/3JYalS5mv1plvEvuR2Hg4ODmbt2rVER0dTtmxZRowYQVJSEgC9evUC4O2332b27NmULFmS6dOnWwoTa9eu5bXXXiMpKYkBAwYwYMAAIAtbgiYnwzvvwNy5XJk3hx8vrWZM6BhKPVCKQQGDaFerXbam1t28CRcvmt9zR0enPFI7Fx0N166Z82R6BYw7z6soLNnhSO/B7ElObwmaZ4oSYP6grk0baNAARo6EypVtGJyIOCxHekG09PWpp6BrV2jXjmdnPctTNZ6ih18PW4eXJYZhfoN9+nTKTwnvPP75x/wG/do1KFECXFzSPpydoWjR/45ixVLevnU88ADks/slpkXsnyPlYbijv+PHw2efwYIFJD9YlwUHF/B16NdEXYyif+P+vNLgFVwKu+RKXNevmxcjzkgB49b5/PnvLlaULGkubpQs+d9x++0SJcyPE3G03317oaLEHeFduQKffgoTJ5oXOwsKAh8f8xBdNzfzG8PixaGg9dZgExFJwZFeEC19ffddc2IdPpz5B+YzcsNINvXYZOvwckVSEsTFmQsUly7dfVy8CPHx5tenex3XrpnXRipcGJyc7j7SOn/7UaCA9Y78+c1FkluHyZTytrXPmUz/jTrJytc7z4njcqQ8DKn0d84c87ZFISHw6KMAbDuzjdGho1l0aBGd63amX+N+1ChVw0YRp84wzLnwzmLFhQvmIybmv+9vvx0fb35/n17hIrVzLi4qZtxvHO13316oKJFGeFevwqpVsGEDHDwIUVHmN4ZxcebDMMxvgPLnT3ncemOU87HfH88hInc7d85xXhAteXjWLPM2SHPmcOPmDTxGe7DypZXUKl3L1iHmKTdvml+/rl83HwkJ/32f0ePGDesdycnm18ubN/877rxt7XNgPpfZr+n9ymWn0GGNr9agtjInOtpx8jCk8Z54/Xpo3968+u9tW9SdjjvNhK0TmLx9MvXL1adf4360qd6GfKa8O0wrOdlcBE6raJHW7bg4czEjrcKFq6u5cHHn11sj4PRe2/7Ya1EiX758HD58GC8vL8u54cOHc+TIEX755ZdMtRUWFkbfvn05evQoDz30ED/++COlS5dO9dorV67Qq1cvli5dSrly5Rg5ciRPPvkkAPv27eOll17i6NGjPPDAAwQGBvLOO+9Qt27dTPdPRYkshGcY5uR186b5663j1u2c7nFu/ETt919N5P5Xrpx9viDmBEse3rsX2rY1V4GBYSuHkZScxJctv7RxhOKoslLYyImv1qC2Mt9W2bKOk4chnffEe/ea5zb37Qtvvpnir+iEGwnM3jOb8eHjuZhwkb6N+tK9fvdcm9phD24VM1IrWsTE/Dfa7favt75PSDBPG0mtYJFeMePW905Otu79/SkvFSVGjBjB4cOHM1WUuHz5MpUqVaJ///707NmTQYMGcenSJVauXJnq9T169ODQoUNMnjyZpUuX8u6777Jr1y48PT2JjY3lwoULVKlShStXrvDll1+yePFiwsLCMt0/FSXsNzwRcVCOlJssfU1KMn/cFB0NRYtyMOYgTX9syqlBp7K1sJqISFY4Uh6Ge/T31Cl4/HF45BEYPfqu+QqGYRB2Oozx4eNZdGgRHWp3oF/jftQpUyf19gQwv+zdXqS48/v0zl28aJ7xeK8iRvHi5sLHreP220WLaqRGauz1d99aIyWmTZvGJ598wqFDhwA4e/YsFStW5MiRI3h6eqa49tq1a7i5ubFs2TIefvhhAFq1akVAQMBdW3XGxcUxduxYVq1axerVqzPdv5wuSuSJLUFFRMTGChY0bw26bx80akSNUjXwLuXNgoMLaFurra2jExFxXO7u5qkc7drBc8+Z15koWtRyt8lkIsA9gAD3AP6+/Dffb/uelr+0xNvNm/6N+/O099MUyKc/Ce5UsKB5Ic40Rs2nyzDMU/XSK2KcPm1+SY2NNU8ziY3974iLM0/Xc3ZOu2hxr9vFi5uPAvqntQsnTpzgwQcfTPP+7777jo4dO3LgwAF8fX0t58uXL0/JkiU5cODAXUWJEydOcO3atRTX+/r6sn///hTXubi4EB8fT+3atdmwYYOVemRd+m8qIiIZ4+sLERHQqBEAr/i9wsRtE1WUEBGxNRcXWLwYevWCZs1gwQIoX/6uy8oVK8cHzT/g7cC3+SPyD77e/DWvL3md3g1709OvJ6WLZuEvcLmLyfTfrksVK2atjVuLLKdWsLj99okTaRc24uPNCyinV8AoXtxc/EjvKF7c3E6eGLlhrSCtMSXhtlg8PDy4ePHiPR9za7rF7by8vIiJibnr2piYGFxcXChevLjlnKenJzt37kxx3aVLl4iKiuLjjz/mmWeeydJIiZymooSIiGTMraLEv56v/TxDlg/hQPQBvN28bRiYiIhQqBBMnWrepi4gwFyYuO0T1BSX5i9Exzod6VinI9vPbueb8G+o8U0N2lRvw2sNXiPQIzDFH1SS+woWNC/IWapU1tswDLh8Of3CRny8eQZQfPx/hYzUjqSkexcvbi9i3OuaHBvBYaOpHUWKFOHy5cspzsXHx1P0tlFLGVGqVCkiIyNTnDt69CilUvmPUKpUKS5dukRcXJylMHH06FHc3NzuutbT05NRo0ZRsWJFTp06hbu7e6biymkqSoiISMb4+sKyZZabhQsUpqdfTyZsncDY1mNtGJiIiADmT4nffRe8vOB//4Pp06Fly3Qf4lfej6nPTOWrll/x866feXXBq+Qz5eO1Bq/R5cEuDrUw5v3GZPqvCJDVERu3JCWZCxy3ihTpFTDOnEl5+85HvfQ0AAAgAElEQVRrL182F11SK2AULQrFiv339fbvM/n3fa5q2bIl69evT7Gzxfr16xk2bBhgnmpRu3btNB///fffExwcjLe3N7/++qvl/JkzZ7hw4QLe3nd/+OPh4UGRIkXYvXs3gYGBAERERPDQQw+l+hwJCQk4OTlRokSJLPUxJ2mhSxGRTHKk3JSir6dOQYMG8M8/lvtPxp6k3qR6HBt4DGcnZxtFKSKOxpHyMGSxvxs2mLcM/fhj6Nkzww8zDIN1x9cxcdtElhxewnO1nuO1Bq/RqGKjTEYtkjrDgGvXUi9oXLliLlrc+nr791euwKxZ9vm7//PPPzNmzBi+/PJL/Pz8+O2333jrrbc4e/YshQsXznA7ly9fxsPDg4EDB9K1a1cGDRpEXFwcK1asSPX6nj17cvjwYX744QeWLFnCu+++y+7du6lSpQorVqzAzc0NX19fDhw4wKeffkqBAgWYNm1apvvn8LtvJN5I1MruImJXHOnNcIq+GoZ5HGlkJJQta7mm/a/taeHZgj6N+tgoShFxNI6UhyEb/T10yLxlaPv28MknkC9fph5+7so5pu6YyqRtkyhVpBSvNXyNjnU6UqxQsczHImIF9vq7n5iYyG+//UZISAi7du3i2Wef5eWXX6ZRo8wX88LCwujbty9Hjhzh4YcfZtq0aZYpGZ9++ikbNmxg0aJFAFy9epVXX32VJUuWUL58eT777DOeeOIJAH7//Xfef/99Tp06hY+PD8899xxdu3al7G3v4TLK5kWJdevW0atXL27cuMGAAQPo379/ivvj4+MZPnw4K1eupEiRIkyfPp2qVasCEBISwqRJk4iOjmbQoEH0/LdKO3z4cCZPnkzpf5ezHTlyJK1bt061kxevXdSwMRGxK7n9gmjrPJyir82bw/vvw6OPWk6tObaGPgv7sLfPXs1BFpFcYa9/mOSUbPU3OhqefdY8fn/aNChSJNNN3DRusuzIMiZunci64+vo5NuJXg164Vs29TUrRHKKo/3u2wubFyXq16/P2LFjqVy5Mq1atWLDhg0pFs/4/vvv2bNnD+PGjWPz5s18+eWXzJkzh9jYWBo3bkxoaCgFCxakRYsWrFixguLFizNixAicnZ0ZPHhw+sGZTJyMPYl7cftaiENEHFtuvyDaOg+n6Gu/flC1KgwaZDllGAYPTnyQLx77glbVWlm9/yIid3K0P0yy3d+EBOjeHY4dg7/+yto+l/86GXuSKTum8MP2H6hcojI9/XryQu0XNHpCcoWj/e7bC5PJxIcfGhQpQoqjSxfr/HukO4YrNjYWgGbNmlG5cmVatmxJWFhYimtWrVplGSLSpEkTDh8+DMCmTZvw8/PD1dWVYsWK8cgjj7Bp0ybL4zIa/OXEy/e+SETkPmUPeTiFO3bgAPML1RtN3uCLTV9kvj0REcl5hQubF71s0QL8/WHPniw3ValEJYYHDef468cZFjiMvw78RaXRlXhl/iuEngrVH4wi9ynDgJgY86ywsDDzLsTWkm5RYsuWLdSsWdNy28fHh9DQ0BTXtGrVipkzZ3Lt2jXmzZtHREQEUVFRNGvWjPDwcKKiojh79iyLFi1i8+bNlseNHz+egIAARo0aRXx8fJoxqCghIo7MHvJwCr6+sHv3XaeDfYM5GHOQbWe2Za2jIiKSs/LlMy96+dFH5uLEwoXZaq5AvgI85f0Uf3X8i3199lHVtSpd/uyC73e+jN48muir0VYKXETswYgR8PnnMH48TJ4MM2ZYr+1sbwnaoUMHTp06RfPmzfH29qZ69eo4OTlRtGhRxowZQ9++fYmNjcXX1xcnJycAevfuzQcffEBcXBxvvvkmkyZNYsiQIam2/83n31DFpQoAQUFBBAUFZTdkEZFMWbNmDWvWrLF1GGnK6Tw8fPhwy/dBjRsTFBkJN26k2GS8UP5CDAoYxKiNo/j1+V9TaUVEJOvsPQ/nKZ07Q7Vq0K4dDB5sPrK5HlB55/K8Hfg2Qx8eyrrj65iyYwoj1o6gZdWW9PTryaNej5LPlLlFNkVS4+rqqvWrbMDV1TVH2093TYnY2FiCgoLYsWMHAP3796d169aWYcJ3unz5MoGBgezcufOu+zp27Mhbb72Fn59fivO7du2iT58+bNy48e7gTCbmH5jPkzWezFSnRERyUm7OZ7SHPHxXX729Yc4cqFMn5XMnXsZzrCebe2ymWslqmemmiEimONq88hzp74kT8PTT4OcHEydCoUJWbf5SwiVmRsxkyo4pnL96nu71utOtfjc8SnhY9XlExHaslZvSLVmWKFECMK/8fuzYMZYvX46/v3+Ka2JjY0lMTOTq1auMHDmSxx57zHLfuXPnAFixYgURERGWN8Jnz54F4MaNG4SEhNCmTZs0Y9D0DRFxZPaQh+/i5wfbt991ulihYrzW8DW+3PRlpvooIiI24OEBGzbAxYvmHZXOn7dq8y6FXejdqDdbX93K3A5zOX/1PPUn1afV9FaERIRwNemqVZ9PRPKue46jGjNmDL169eLRRx+lT58+uLm5MWnSJCZNmgTAvn378PX15cEHH+TkyZOMGDHC8tj27dtTs2ZNhg0bxo8//mg5P3ToUOrWrUtAQABJSUn07t07zedXUUJEHJ2t8/Bd6teHf0du3GlA4wH8tu83TsWdylpnRUQk9xQrZh751rRpthfATE/98vX5ps03nBp0iq4PduXnXT/j/rU7Pef1ZP3x9Q416kVE7nbPLUFtyWQyMXrzaF4PeN3WoYiIWDjSsOFU+7piBfzf/8Hatak+ZuiKocRfj2fCExNyIUIRcUSOlIchl/o7Y4Z5u+epU+HJnJ86fSb+DNN3T+enXT+RcCOBl+q+xEsPvoSnq2eOP7eIWEeuTN+wBxopISJiZ+rXh5074ebNVO9+86E3mb13NscvHc/lwEREJMtefBHmzYNeveDLL837/+WgCs4VeOvht9jTew+z288m+lo0jSc3pvm05kzdMZW463E5+vwiYj/svigRn5jBbepERCR3lCoFLi5w9Giqd7s94MZrDV/jk/Wf5HJgIiKSLQEBEBpqHjXRrRskJOT4U5pMJhpWaMj4x8dzevBpXvd/nXkH5uEx2oPOf3Rm+ZHlJN9MzvE4RMR27L4ooZESIiJ2qH79VBe7vOWNJm/wR+QfHL2YeuFCRETsVKVK5gUwr12DZs3gVO6tEVQofyHa1mrL3I5zOdT/EI0rNubtlW9TeUxlhq4Yyq6/dznUtB0RR6GihIiIZJ6fX5qLXQKULFKSvo378uGaD3MxKBERsYqiRWHWLGjXzrwAZipbRue00kVLM8B/ANte3caSzkvIZ8rH07Oexvc7X0auH8mxS8dyPSYRyRkqSoiISOalsS3o7YY0GcKKoyvYdmZbLgUlIiJWYzLB0KEweTI89xz8u+OTLdQpU4eR/xtJ1MAovnviO07EnaDh9w0JnBrId1u+I/pqtM1iE5Hss/vdN1r+0pKlnZfaOhQREQtHWvU9zb6ePm2ewvHPP+Y3rmmYtHUSs/bOYtVLqzClc52ISGY4Uh4GO+jvoUPw7LMQGAjjxoGTk+1i+VdiciJLDy8lZE8Iiw4toqlHU170fZGnvZ+maKGitg5PxCFo9w0REbGdChXMxYjTp9O9rIdfD85dOcf8g/NzKTAREbG66tXNC2CeOwctWsDZs7aOiEL5C/GU91PMbDeTU4NO0aF2B37e/TMVv65I5z86s/jQYpKSk2wdpohkgIoSIiKSeSbTPRe7BCiQrwBfPPYFby5/U28ORUTyMmdnmDMHWreGxo0hLMzWEVk4OznT5cEuLH5xMQf6HSDAPYCP1n1Exa8r0nthb9YcW6MdPETsmN0XJWITYm0dgoiIpCYD60oAPF7tcaq4VGFc2LhcCEpERHJMvnzw/vvw7bfw1FPw44+2juguZYuVpV/jfmzusZnQnqFULlGZwUsH4z7anf6L+7P++HpuGjdtHaaI3Mbu15QoMbIEl96+ZOtQREQsbD63Nxel29c//oApU2Dhwnu2czDmIA9NeYidr+3Evbi7laMUEUfjSHkY7LS/+/fDM8/Ao4/C6NFQqJCtI0rXwZiD/Lb3N37d9yvRV6N53ud5Xqj9AgHuAeQz2f3ntCJ2yVq5ye6LEvlG5CPp/SQlCxGxG3b55jCHpNvX06ehXj3zHOMMLGL5weoPiIyO5Lfnf7NylCLiaBwpD4Md9zc2Fl5+2bzo8W+/gXveKDpHno/kt32/MXvvbOKvx/N87ed5wecFGldsrEWZRTLBYRa6LFaomKZwiIjYo4oVzZ+MHTuWocuHBQ5j+9ntLDm8JGfjEhGR3FGihHnU3LPPQqNGsHKlrSPKkFqla/FB8w/Y22cvi19cTLFCxXh57st4jvXkreVvsfXMVvssAoncp+y+KOFa2JVLCZq+ISJil/z9M7zYWZGCRfjm8W/ou6gvVxKv5HBgIiKSK/Llg6FDYcYM6NwZRo6Em3lnzYbaZWozImgEkX0jmRc8j0L5CxE8JxivcV68sewNNp7YqDUoRHKY/RclirhyMeGircMQEZHUNG4M4eEZvvzx6o/zcKWHeXvl2zkYlIiI5LoWLWDLFpg3D9q2hUt560NFk8lE3bJ1+bjFxxzsd5C/Ov6FcyFnei/sTcWvK9JnYR9WHF2hnaREcoDdFyVcCrtopISIiL3KwrZwY1uP5c/IP1lzbE3OxCQiIrbh7g5r10LlytCwIezaZeuIsuRWgWJ40HB2997N2q5rqVyiMu+uepfyX5Wn21/dmH9gPgk3Emwdqsh9we4Xumw7qy0v+r5IO592tg5HRASw4wXHcsA9+xoXB+XLmz8RK1gww+0uOLiAAYsHsLv3booVKmaFSEXEkThSHoY82t+QEBg4EL76Cl56ydbRWM3J2JPM3T+XOZFz2Pn3TlpVa0W7Wu14vNrjODs52zo8kVzlMLtvdPuzKw97BNLDr4etwxERAfLom8MsylBfa9eG6dOhfv1Mtd3tr2445Xdi4pMTsxGhiDgiR8rDkIf7u2cPtGtnntoxZgw4Odk6Iqs6d+Uc8w7MY07kHDae2EhQlSCeq/UcT1R/gtJFS9s6PJEc5zC7b5RyctGaEiIi9iwTi13ebnSr0Sw9spQ/Iv/IgaBERKxr3bp11KpVi+rVqzN+/Pi77o+Pj+eNN96gXr16NGnShCNHjljuCwkJoXnz5tSuXZvJkydbzg8fPhx3d3fq169P/fr1WbLkPtudqE4d8zoT585B06YZ3q0pryhTtAw9/Xqy+MXFnBh0gg61OzD/4Hyqja9G0x+b8sXGLzgQfcDWYYrYPfsvSuR3VlFCRMSeZXKxy1tcCrswq90sXlvwGlEXo3IgMBER6xk4cCCTJk1ixYoVfPvtt0RHR6e4f+bMmSQlJbFz506+/vpr3nrrLQBiY2MZMWIEc+fOJSwsjO+//564uDjA/Cnj4MGD2bFjBzt27KB169a53q8cV7w4/P47dOxofr2YO9fWEeUIl8IuvFj3Rea8MId/hvzDO4HvcPTSUVr83IKa39TkreVvseHEBpJvJts6VBG7Y/dFiZL5i2mhSxERe5bFogSAv7s/Qx8eSsc5HUlMTrRyYCIi1hEbGwtAs2bNqFy5Mi1btiTsjhFiq1at4oknngCgSZMmHD58GIBNmzbh5+eHq6srxYoV45FHHmHTpk2Wx+XJaRmZZTLB4MEwfz68/rr5SLx/c37hAoV5vPrjfPfEd5wadIoZz82gcIHC9FvUz7JQ5p+Rf3I58bKtQxWxC3miKHHxmkZKiIjYLV9f85Dcfz/5y6zBTQZTpmgZhq0cZt24RESsZMuWLdSsWdNy28fHh9DQ0BTXtGrVipkzZ3Lt2jXmzZtHREQEUVFRNGvWjPDwcKKiojh79iyLFi1i8+bNlseNHz+egIAARo0aRXx8fK71ySb8/WHHDvNrRmAgRN3/o+RMJhMNKjTgo0c+YudrO9nyyhYalG/AhK0TqPBVBZ4IeYLvt33Pmfgztg5VxGYK2DqAe3HNV1TTN0RE7FnBglCvnnm0xKOPZvrhJpOJac9Mo9EPjahfrj6d63bOgSBFRHJWhw4dOHXqFM2bN8fb25vq1avj5ORE0aJFGTNmDH379iU2NhZfX1+c/l3wsXfv3nzwwQfExcXx5ptvMmnSJIYMGZJq+8OHD7d8HxQURFBQUC70Kge4usKff8LYseYixaRJ0LatraPKNZVdKtOvcT/6Ne5HbEIsSw4vYd7Beby94m2qlqxKm+pteKL6EzSs0JB8Jrv//FgczJo1a1izZo3V27X73Td2bvyDnns/ZcsrW2wdjogIkIdXQc+CDPd16FB44AH48MMsP9eec3t45KdHWNhpIY0rNs5yOyJy/8vtPBwbG0tQUBA7duwAoH///rRu3doyXeNOly9fJjAwkJ07d951X8eOHXnrrbfw8/NLcX7Xrl306dOHjRs33vWY+/Z1JzwcOnSAp5+Gzz+/73bnyIyk5CQ2ntzIokOLWHRoEeeunKN1tda0qd6GVlVb4VrE1dYhitwl13bfyImVhuPj43nmmWfw8PDg2Wef5fLltOdTuRUowT+X/8lsv0RE7hu2zsMZEhgIqbyRzow6Zeow5ekpPDf7OU7Hnc5ePCIiVlSiRAnAnI+PHTvG8uXL8ff3T3FNbGwsiYmJXL16lZEjR/LYY49Z7jt37hwAK1asICIiwlKQOHv2LAA3btwgJCSENm3a5EZ37EfjxrB9O5w4AQ8/DEeP2joimymYvyBBVYL4/LHP2dNnD+GvhNPEvQkzImZQeUxlmv7YlJHrR7Lr7133Z4FKHJtxD/Xq1TPWrl1rHDt2zPD29jbOnz+f4v5JkyYZ/fv3NwzDMDZt2mQ899xzhmEYxqVLl4waNWoYFy5cMOLj441GjRoZsbGxhmEYxqhRo4x+/foZCQkJRt++fY0vvvgi1ecGjGtbQw2n/3Mybt68ea9QRURyRQZSp1XZOg9nSHS0YTg7G0ZSUhZ7+Z9P131q+E3yM+IS4rLdlojcn3I7DxuGYaxZs8aoWbOmUbVqVWPs2LGGYRjGxIkTjYkTJxqGYc6/NWrUMKpVq2Z06dLFuHLliuWxTZs2Nby9vY2GDRsaYWFhlvNdunQxfH19jQYNGhiDBg0yYmJiUn1uW/Q3V928aRhjxxpG6dKG8fvvto7G7lxNvGosPrTY6L+ov+E11suo+FVF45V5rxh/Rv6p10qxKWvlpnTXlLh9pWHAstLw7UPVVq1aRbdu3YC0VxoGLCsNt27dmvDwcN577z2cnJzo3r07I0eOTDOGwjfzUSh/IWKvx+JS2CVLhRcRkbzKHvJwhpQqBe7usHs33DEkObPeDnybY7HHaDu7LQs7LcSpgOMO5xUR+9G8eXMiIyNTnOvVq5fl+yZNmnDgwIFUH7tu3bpUz//888/WCzAvM5lgwABo0sQ8nWPVKvjySyhSxNaR2YUiBYvQulprWldrzdjWYzkYc5BFhxbx7ZZv6fJnFwLcA2hTrQ2tqrWillstTCaTrUMWyZR0p2/k1ErDt7dbs2ZNwtPbSi4xkbLFymoKh4g4JLvIwxllhSkcYJ6fOKHNBEoULsFLc1/Snu4iIo6iUSPzdI6YGPPUjj17bB2R3TGZTHi7eTOoySCWd1nOmcFn6NuoL5HRkTw+43E8xnjQY14PZu+ZTczVGFuHK5Ih2d59IysrDRuZmAc1/IcfuH7xOp8d/YyXn3k57640LCJ5Vk6tNGwtOZ6HM7rie2AgLFwI/ftnozdm+fPlZ8ZzM2g9vTX9FvdjQpsJ+uRHxIHlZB5OSkrin3/+wd3dPUfal0xycYGZM+Gnn+CRR2D4cOjTxzyaQu7i7OTMszWf5dmaz2IYBgdjDrLsyDJ+2f0Lr8x/hZpuNWlVrRUtvVoS4B5AwfwFbR2yyN3Sm9tx6dIlo169epbb/fr1MxYsWJDm9fHx8caDDz6Y6n0dOnQwtm3bZhiGYTz33HPG9u3bDcMwjK1btxrt2rVL9TGAYSxZYjw3+znj1z2/pheqiEiuuUfqtCq7yMMZdfiwYVSoYJ4bbCWxCbFGwOQAo/eC3kbyzWSrtSsieVt283CzZs2M2NhYIyEhwahWrZpRu3ZtY+TIkVaKzvpy83XHrhw4YBh+fobx9NOGccd6SnJvCUkJxqqjq4y3V7xt+E3yM0qMLGE8M/MZY0L4BONwzGFbhyf3AWvlpnSnb+TUSsP+/v5MnTqVa9euMXXqVAICAtIOIjGRMkXLcO7KuUyWW0RE8j67yMMZ5eUFN2/C8ePZb+tfxZ2Ks7TzUnb+vZO+i/py07hptbZFxHFdunSJ4sWLM3PmTNq2bUtERARz5861dVhypxo1YPNmqF4d6tUzrzUhGeZUwIlHPB9h5P9Gsu3VbRzsf5AXar9A6OlQAn8MpNq4avRZ2Ie5++cSdz3O1uGKA7vn9I0xY8bQq1cvkpKSGDBgAG5ubkyaNAkwL+6zb98+unbtys2bN2nSpAkTJ060PLZ9+/acO3cOZ2dnfvzxR8v53r1707lzZ7y9vfHz82PUqFFpB5CYSNlSZfnnitaUEBHHZPM8nFEmk3lLtw0boEqV7Lf3r+JOxVnSeQmPz3icV+e/ysQnJ1IgX7ZnH4qIAytRogRHjx7lp59+YuzYsZhMJq5evWrrsCQ1hQqZF71s2RK6dIGXXoKPPoKCmoaQWWWKlqGTbyc6+XbCMAz2nNvD0iNLmbBlAl3+7EKdMnX4n+f/aOHZgocqPUThAoVtHbI4CNO/wy7skslkwggJ4btql9jx9w6+f+p7W4ckImLOTfabOq0q030dMwb274fbCiPWEn89nva/tccpvxOz2s/igYIPWP05RCRvyG4eXr58OZ988gmBgYF8/PHHHDlyhLfeeos5c+ZYMUrrcaTXnXSdOwfdukF0NISEQNWqto7ovpFwI4FNJzexMmolK4+uZO/5vfhX9Od/nv/jf17/w6+8nz4QkLtYKzfZf1Fi2jQWNCnFt1u+ZfGLi20dkoiIQ705zHRft26Frl1zbMX0xOREes7ryaELh5gfPB+3B9xy5HlExL45Uh4Gx+tvugwDxo2Djz+Gr7+Gzp21CGYOiE2IZd3xdeYiRdRKTsWdolnlZuYihef/8CntowWoxWq5Kd01JexCYiKVS1Tm+CXrzVEWEZEcUq8enDpl/jQrBxTKX4ifnv2JoCpBPDTlISLPR+bI84jI/e3NN98kLs48h75Dhw54e3uzYMECG0clGWIywcCBsHw5fPYZdOgAFy7YOqr7TonCJXjK+ynGtB5DRO8I9vfdT3CdYCLORfDUzKco/1V5Os3pxJTtUzh26Zitw5U8Lm8UJVwqczz2uCrEIiL2rkABaNoUcnALVZPJxMj/jWRY4DCaT2vO3P1anE5EMmfZsmUUL16cJUuWYDKZWL16NV9++aWtw5LMqFfPPDqvYkV48EFzkUJyTNliZelYpyM/PPUDRwceZXOPzbTwbMHKqJX4T/bHa6wX3f7qxrSd04i6GKW/2yRT7H9iUGIixZ2K45Tfieir0ZQuWtrWEYmISHoeeQRWr4YXXsjRp+lWvxu1y9Sm3a/t2H52Ox82/5D8+fLn6HOKyP2hUKFCAMyYMYNu3bpRoUIFLl26ZOOoJNOKFIHRo+GJJ8xrTbRtC6NGmc9LjvJ09aSna096+vXEMAwioyNZe2wtSw4vYdjKYRTMV5CgKkE0r9yc5lWaU9W1qqZ7SJryxEgJwDJaQkRE7FyLFrm2bVvjio3Z8soW1h5fy6O/PMqpuFO58rwikrd16tSJmjVrcuLECVq1asW5c+dwcnKydViSVY8+Crt3w/nz4OcH27bZOiKHYjKZ8CntQ+9GvZnVfhZnBp9heZflBHoEsurYKoKmBeE+2p1Oczoxaesk9kfv10gKScH+F7ocMQI++IC2s9vS2bcz7Xza2TosEXFwjrTgWJb6evMmlC4NERFQoULOBHaH5JvJfLbhM8aFj2NCmwl6rRC5z1kjD1+9epUHHjDv4nPlyhXi4+MpV66cNcKzOkd63cm2mTPNa04MHAhDh5qnFYpNGYbB0YtHWXNsDWuPr2Xt8bVcv3Gd5lWam0dSVG6uhTPzKIda6BKgconKWkRFRCQvyJcPgoLMUzhySf58+Xm32bvM6ziPoSuG8tKfLxF9NTrXnl9E8pbr168zf/58+vbtC8CZM2fYunWrjaMSqwgONo+UWLUKmjeHI0dsHZHDM5lMVC1ZlR5+Pfi57c8cf/04oT1DaVOtDVvPbOXpWU9T5ssytJ3dli83fUnoqVASkxNtHbbkojxTlKhesjoHLxy0cTAiIpIhjzySa1M4bufv7s/O13bi9oAbdSbUYcbuGfp0UUTu8uGHH7J9+3bW/Lsob4UKFXj33XdtG5RYT6VK5oUvn38eAgJgyhTzVqJiN6q4VOHlei8z9ZmpHBlwhO2vbqdD7Q4cu3SM3gt7U3JUSZpPa867q95l8aHFXErQmi/3M/ufvjFwIIwZw5pja3hv1Xts6L7B1mGJiINzpGG0We7rvn3w5JNw9Kj1g8qgLae30HN+T8oXK8/oVqOpVbqWzWIREevKbh729/cnLCyM+vXrs2PHDgDq1q3L7t27rRWiVTnS647V7d0LnTuDuztMmpRr0wole2ITYgk9FcrGkxvZcGIDW85swdPFk0CPQB6u9DCBHoF4lPDQlA8bc7jpG7VL12bv+b1KyCIieUGtWnD1Khw7ZrMQGlVsxNZXttKqaiuaTWtGv0X9NKVDRADw9vYmNjbWcjs0NJT69evbMCLJMbVrQ1iYeQHM+vVh+nSNmsgDShQuQatqrfjokY9Y9fIqLrx1gSlPT6F6yer8sf8P/Cf74zHGg46/d+Sb8G/Y+fdOkm8m2zpsySL7HynRowdMngxAmS/KsPO1nVRwVoVTRGzHkT6xylZfg4Phscege3frBpUF0Vej+WjtR8zcM5PBAYPp1z4ZFHkAACAASURBVLgfzk7Otg5LRLIou3l4y5YtDB06lIiICOrUqcM///zDL7/8QoMGDawYpfU40utOjtq+HV5+GapWhYkTwU4XNpV7MwyDIxePsOHEBstoijPxZ2hUoREB7gE0cW+Cv7s/bg+42TrU+5q1cpP9FyW6dIGffwbgkZ8e4Z3Ad3is6mM2jkxEHJkjvTnMVl8nTzavKxESYt2gsmF/9H4+WvsRK6NW8rr/6ypOiORR1srD27Zt4+bNmzRq1MgKUeUcR3rdyXHXr8NHH5lfo8aOhQ4dQFMA7gvRV6MJPx3O5lObCT0VSvjpcMoULWMpUgS4B+BbxpeC+QvaOtT7huMUJTp0gFmzABi4ZCAVnSvy1sNv2TgyEXFkjvTmMFt9PXnSPFz2778hf37rBpZNkecj+Xj9xyw/spzXGr5G74a9Ke9c3tZhiUgGWSMPJyUlsX37dq5fv24516xZs+yGliMc6XUn12zZYh414eMDEyZAmTK2jkisLPlmMpHRkYSeCrUcx2OP41fejwD3AAIqBtCkUhPKFdOImaxynKJE27bwxx8AzN4zm5l7ZjK341wbRyYijsyR3hxmu6+1a8O0aWCnn0IeiD7A2LCxzNwzkydrPMlA/4E0rNDQ1mGJyD1kNzeNGzeOL774Ah8fHwoVKmQ5P3/+fGuEZ3WO9LqTqxIS4MMP4aefYPx4824dcl+LTYgl/HQ4oadCLSMqijsVNxcp/h1RUa9cPZwKONk61DzBcYoSTzwBCxYAcCruFPUn1efckHNaaVVEbMaR3hxmu69vvAEuLvD++9YLKgdcvHaRydsnMz58PGWLlaVbvW4E1wnGtYirrUMTkVRkNzfVqVOHzZs34+ycN6ZvOdLrjk1s3gxdu5oXwvzmG3DTOgSOwjAMDl04ZBlJsfnUZg5EH8CntA+NKjaiUQXz4VPah/z57GvUpz1wnKLEY4/BsmWWc5XHVGZZ52V4u3nbMDIRcWSO9OYw231dvhyGD4eNG60WU066cfMGy48s58edP7L0yFIer/Y4Xep24VGvR/WpiYgdyW5uatOmDVOmTKF8+bwxbcuRXnds5to1cwF9xgwYNw7at9daEw7qatJVdv69ky2nt7DljPk4E3+GeuXqWYoUjSo2oqprVYf/oNxxihLNm8OaNZZz3f7qhl85P/r797ddYCLi0BzpzWG2+5qQYJ6ne/w4uOatUQcXrl1gZsRMZu2dxZ5ze3iyxpO0q9WOVlVbUaRgEVuHJ+LQspubOnbsyOrVq2nZsiUuLi6WNseNG2etEK3KkV53bG7zZujRA2rUMK81UUG7/glcSrjEtjPbLEWKLae3cDnxMg0rNEwxoqJi8Yq2DjVXOU5RokkT2LTJcu6v/X8xNmwsq15eZcPIRMSROdKbQ6v0tc3/t3fv8T3X///Hb28zjDHnqBihDWObww4Zpg9Gko8kUX0+FX005fB16vORik8H6fRz+EiLj1Iyn8qnPivJx9LIacjksPChiZVYptlsdrDX749X3pnzYdvr/X6/7tfLZZf36fV+7fHA5fF+ebyfhzvMbUHvuad0grLA4ezDfLz7Yz5K/YhvDn9DF/8uxDSLIaZZDM1rN7f9NyUi5e16a9PChQud7z9zLofDwZ///OfSCrFU2elzxyXk58MLL8DcufDiizBsmEZNyHl+zvmZLT9tcTYpNv+0Ge8K3s4mRfuG7WnXsB03+N5gdahlxj5NifbtYcsW53N5hXk0eK0B+0buo161ehZGJyJ2ZaeLw1LJddYs2L7d3H7NAxzLPUbi94ms2L+CFftXUNmrMjHNY+jSuAtRjaNo5NfI6hBFPN711qYZM2YwZsyYyz7nKuz0ueNStm83GxK+vvDWW9C8udURiQszDIMfsn5wNii2Ht7K1sNb8fH2oV3DdoQ2CKVdw3a0a9iORjUaecQXGvZpSgQFwY4dJZ5/6JOHaFm3JU9GPWlRZCJiZ3a6OCyVXPfsgT/8wdwi1AM+gM9mGAY7j+5k5fcrWXtwLWsPrqVKxSpENY6iU6NOhN0URpsb2lClYhWrQxXxKNdbm0JDQ0lJSbnsc67CTp87Luf0aZg50xwx8de/wpgxULGi1VGJmzjTqDjToEj5OYVvfvqGouIis1HRMJR2DcxGRbPazajgqGB1yFfFPk2JFi1g794Sz6ccTuGuJXexf9R+KnlVusi7RUTKhp0uDkslV8OAW26BhARo06Z0AnNRZ1bxXndwHWsPrWXLT1v437H/0bx2c+eFR2jDUFrXa02dqnWsDlfEbV1rbYqPj2fx4sV8/fXXdO7c2fl8RkYGzZs3Z9GiRaUZZqmx0+eOy9q/H/7yFzhxAv75T2jb1uqIxI0dzj7sbFRs/XkrKYdTOH7qOCENQkqMqAisG0jFCq7bBLNPU6JxY3OBtHPcufhOuvh3YWKniRZEJiJ2ZqeLw1LLddQouOEGeOqp6z+XmzlVdIqdR3eScjiFlJ/Nn9SMVCp5VSKwbqD5U8e8vbXOrTT2a6ydPkQu41pr0w8//EBaWhp//etfmT59uvMc/v7+NG3atLTDLDV2+txxaYYBCxaYIyYeewwmT4bKqtdSOo7lHiPl55TfmxWHt/Jj9o+0rtea4AbBBN8QTNsb2tL2hrbUrFLT6nABOzUl6tWDo0fPe21/5n4i/hnBygdXEtIgxILoRMSu7HRxWGq5JiaaDYnk5Os/lwcwDIOfc35m9y+7zZ9j5u3eY3v5Kfsn6lati7+fP01qNqFJzSb4+/njX9Ofhr4NaeDbgHrV6rndEE+R0mSnOgz2y9fl/fQTPP447N4NcXHQpYvVEYmHOpF/gu1HtrP9yHa+PfIt3/78LTuP7qRu1bolGhXBNwRbMv2j3JoSa9asYfjw4RQVFTFq1ChGjiy5FWd2djZTpkzhyy+/xMfHh0WLFtGsWTMA5s2bx9tvv01+fj6dO3dmxowZAEyZMoX58+dTr565UOW0adPo1avXhZOsXt0cJnUB/9r5L8avHM/nQz6nzQ2ePSRYRFxHeV8cWl6HSyPXwkJzpMTOndpe7TKKiov4Kfsnfvj1Bw78eoADvx7gh6wfOJh1kMM5h/k552eyTmVRr1o9Gvg2cDYqGvg2oI5PHWr71Ka2T23qVP39fq0qtfD28rY6NZFSc621qVOnTqxbtw5fX9/zFplzOBycuMg1p9XUlHBBhgEffwyjR0OPHvDKK1BH0/Kk7J0uPs33x783mxS/NSq2H9nOsbxjBNUPcjYpzjQsqleuXmaxlFtTIjQ0lJkzZ+Lv709MTAxr166lbt26ztffeustdu7cyaxZs9iwYQOvvvoqS5cuJTMzk/bt27Nz5058fHy48847GT16NDExMUydOpXq1aszduzYyyfp7Q0FBRc9ZvGOxYxaPorHwx7niY5PaEcOESlz5X1xaHkdLq1chwyBrl1h+PDSOZ+NFZwu4EjOEX7O+dnZqDiSc4TMU5kcyz1GZl6m8+dY3jGO5x2nWqVq1PapTY3KNaheqTrVK1e/8G2l6vhW8qV65epU9a6KT0UfqlSsgo/3b7fnPNaIDbHC9Uzf8Pf3L4OIypaaEi4sOxuefhqWLIHp0+FPf/K4RZ3FPfx66ldzRMXP37L9qHm7K2MXDXwbOBsVbW9oS+t6rWlWu1mprFVRWrXpkpFkZWUB0OW3IUk9e/YkOTmZPn36OI9ZtWoVDz/8MACRkZHs27cPAB8fHwzDcJ4jNzeXWrVqOd93xcEXFZmr3np5XfDlIW2G0KlRJ6aunkrz2c0Jqh9E2E1hNKvVjJtr3EyNyjWoUbkGvpV88XJ44VXB67zbsrqgclA2BckTto8RkSvjEnW4tPTrB+++q6ZEKajkVYlGfo2uePvRYqOY7PxsjuUd40T+CbLzs8kuyD7vNiM3g++Pf+98Lq8oj1NFp8gr/O22KK/E/fyifLy9vEs0K6pUrIK3lzfeFbzx9vKmklcl5/2L3V7oGC+H+TldwVHB+Vl9NY8vd+yZz34HDhwOx0VvS+uYM9cEV3PMhVzsGsBux1+r/v37s3XrVgAGDBjA0qVLS/X8YkPVq8OMGfDgg+ZCmO+8A2++CQEBVkcmNlOzSk26+Hehi//v04lOF59mX+Y+56iKhd8uZOfRnRzOPkxA3QCC6gcRVC+I1vVbE1Q/iMZ+jS35suGSTYnNmzcTGBjofNyqVSs2btxY4mI4JiaG+Ph4unTpwsqVK9mxYwdpaWk0bdqUuXPn0qRJEypXrsyoUaMICwtzvm/27Nl8+OGH9O/fnxEjRlC9+kWGlVSpAqdOQbVqF43Tv6Y/C/ot4B93/IP1h9aTcjiFXRm7WPn9Sk7kn+BE/glyCnI4XXya08bp827L4sLcoGwu9tUlF7EXl6jDpaVXL3j0UcjJMfd8l3JTwVEBvyp++FXxK9XzGoZB/un8Eo2LU0WnKCwupPB0IYXFhRScLnDev9jtBY8pLiTfyOd08WmKjWJOG7/dXuLx1RxrGAYGxiVvgVI55sw1wdUcc7E/7ws+r+Ov2Nnn/P7776/5PCLnad/eXDdpzhzo1AmeeMJcELOKtoQW63hV8CKgbgABdQO4t/W9zudzCnL4LuM7dh7dyc6MnXy16St2Ht1JVn4WreuZDYozt0H1g2jg26BMvxi/7jEbgwYNIj09na5duxIQEECLFi2oXLkyGRkZxMbGkpqaSq1atRg4cCDLli2jT58+xMbG8swzz3DixAkmTJhAXFwc48ePv+D5pwD8/e/g40N0dDTR0dEXjaWqd1W639Kd7rd0v960RESckpKSSEpKcj6eylTrgrmAMq/DU6Y471+uDl+Snx9ERMCKFTBgwLWdQ1yKw+Fwjo5wlZXAxTO5eh0WAaBiRXONiQEDzF2n2rY1R03cfrvVkYmU4FvJl443daTjTR1LPH887zi7MnaZzYqjO0nYm8COIzswMM5rVATVDyq1eC65pkRWVhbR0dGkpKQAMHLkSHr16lXiG7qz5eTkEBUVxbZt21i2bBnvvfceS5YsAWDu3LkcOHCA6dOnl3jPt99+y4gRI1i3bt35wTkcGDfeaHYdb775mpMUESlN5Tm31yXqcGnmOmcObNoECxeW3jlFxHautTZ5eXlRtWpVAPLy8vDx8SlxTi10KaXq00/NERNdu8Jrr0E9rX0n7scwDI6ePOpsVOzM2Mmuo2bjIntSdqnUpktOGPHzM4d5rlmzhgMHDrBy5UrCw8NLHJOVlUVBQQG5ublMmzaNHj16ABAVFcWWLVvIzMwkPz+f5cuX07NnTwAOHz4MQFFREYsXL+aOO+64eBA+Pub0DRERG3KJOlya7roLPvvskgsYi4iUldOnT5OdnU12djZFRUXO+9nZ2S7bkBA31rcv7NoF9etD69Ywd665Vp6IG3E4HNzgewN/uOUPjI4Yzby+81g/dD1Zf80qtd9x2VUsZsyYwfDhw+nevTsjRoygbt26xMXFERcXB0Bqaipt2rQhODiYQ4cOMXWqOZzOz8+PyZMn079/f6KioggODub234YuPfnkk7Rt25aIiAgKCwuJjY29eABVqkBeXimkKiLiniyvw6WpUSNz8a8vvyyf3yciUkrWrFlDy5YtadGiBbNnzz7v9ezsbMaNG0dISAiRkZHs37/f+drixYvp2rUrrVu3Zv78+SXe069fPxo3bswf//hHcnJyyiUXKUe+vvDqq+bnXnw8hIXBxo1WRyVy3UpzjYnLbglqJYfDgdG+vdlV7Njx8m8QESkHdhpGWya5zpwJ27bB22+X7nlFxDasqMPXuj1zVlYWYWFhbNy4EW9vb26//XYSExOpUaMGL7/8MocOHeLVV19l3LhxNGnS5ILr+9jpc8ejGQYsXgwTJkDv3vDSS5rSIW6ttGqT628urukbIiKe5Z574D//0RQOEXEbZ2/P7O/v79ye+WyrVq1yrvdz9vbM69evp127dtSqVQtfX1+6devG+vXrAdi0aRNDhw6lcuXKPPLII+edUzyMwwH33w+7d5uLP7duDW+8oSkdYnuu35TQ9A0REc9y003mhdjKlVZHIiJyRS62PfPZzmzPnJeXR0JCgnN75i5durBp0ybS0tI4fPgwn3/+ORs2bDjvvIGBgWzatKn8khLr1KgBr79uTun41780pUNs77q3BC1zVapopISIiKe591744AO4yC4iIiLu5mLbM1erVo0ZM2bw+OOPk5WVRZs2bahcuTLAVQ17LrXtmcV1tGkDSUnmlI4BA6BXL03pEJd27vbMpcX115QYONAc6nvvvVaHIyIC2Gtub5nl+tNPEBQEhw/DbxfnIiJXqrzr8PVsz3yu++67j4kTJ9KuXTsGDBjA5MmTCQ0N5ZtvvmHatGl89NFH573HTp87tnXiBEydCu+9B88+C8OHQ0XX//5Y7M0+a0po+oaIiOe58UZo2xZWrLA6EhGRy7qe7ZkBjh49CkBiYiI7duygXbt2AISHh7NgwQLy8vJYsGABERER5ZSRuJwaNeC112DVKvjoI2jXzrwvYgOu35TQQpciIp7pvvvMIasiIm7gWrdnBrjnnnsIDAzkb3/7G2+ftfNQbGwsBw8eJCAggB9//JHHHnus3PMSFxMUZDYjnn0Whg6Fu++G77+3OiqRMuX60zdGjYKmTWHMGKvDEREB7DWMtkxzzcyEW26BAwegZs2y+R0i4pHsVIfBfvnKb06dMhfEfO01czrH3/4G1atbHZWIk72mb2ikhIiI56ldG7p3hw8/tDoSERER11OlCkyaBNu3Q3o6BAbCwoVQXGx1ZCKlyvWbEpq+ISLiuf78Z3j3XaujEBERcV033WR+Vv773zB3LkREwG/byop4AtdvSmihSxERz9WrF+zdC/v3Wx2JiIiIawsPh/XrYeRIc3fCBx4wR1CIuDn3aEpopISIiGfy9obBg80t0EREROTSKlSABx+EPXugSRMIDoYpUyAnx+rIRK6Z6zclNH1DRMSz/elP5rBUzZEVERG5Mr6+8Pzz8M035ojDW2+F+fPh9GmrIxO5aq7flND0DRERzxYaal5crVljdSQiIiLupUkTc3vtTz4xG/whIfDFF1ZHJXJV3KMpoZESIiKey+GAv/wF4uKsjkRERMQ9hYXB6tXw3HMwahTExJi7doi4AddvSvj4aKSEiIine+AB85udo0etjkRERMQ9ORzwxz/Crl3Qty/06AFDh8KPP1odmcgluX5TQtM3REQ8X82acPfd8M47VkciIiLi3ry94YknzLUm6tWDtm3h2We1GKa4LNdvSlSrBrm5VkchIiJlbfhwcwqHFrwUERG5fn5+8NJLsHWrufX2rbfCW29BUZHVkYmU4PpNCV9fdfVEROygY0fzAiox0epIREREPIe/PyxaBAkJsGQJtG4NH34IhmF1ZCKAOzQlqlWDkyetjkJERMqaw2GOlnjzTasjERER8TwdOsCXX8I//mGOoOjYUV8EiEtwGIbrtsgcDgfG4cMQHAxHjlgdjogI8Fttct3SWarKPdecHHN7sy1bzFsRkQuwUx0G++Ur5aC4GD76CCZPhsaNzSZFhw5WRyVuprRqk0ZKiIiI6/D1hUcegVmzrI5ERETEc1WoAPfea+7Uce+90K8fDBwIe/ZYHZnYkOs3JapWNRe61MJnIiL2MHIkLFwIJ05YHYmIiIhn8/aGv/wF/vc/c6REVJT5OD3d6sjERly/KeHlpW1BRUTspFEjc2/1f/7T6khERETsoWpVePJJcxvR2rXN6fMTJ0JmptWRiQ1ctimxZs0aWrZsSYsWLZg9e/Z5r2dnZzNu3DhCQkKIjIxk//79ztfmzZvHbbfdRvv27RkzZkyJ9/Tr14/GjRvzxz/+kZzL7a6hHThExMZcog6Xt7FjzSkc2rZMRESk/NSqZa4vsX07ZGWZ24hOmWLeFykjl21KjB49mri4OBITE5kzZw6//PJLidfj4+MpLCxk27ZtvP7660ycOBGAzMxMXnzxRVauXMnmzZvZu3cvK1asAGDu3Lk0btyY//3vf9x88828ebmV1rWuhIjYmEvU4fIWFgY33ggff2x1JCIiIvZz000QFwfJyXDgADRvDi++qC+KpUxcsimR9VtHrEuXLvj7+9OzZ0+Sk5NLHLNq1Sr69OkDQGRkJPv27QPAx8cHwzDIysoiLy+P3NxcatWqBcCmTZsYOnQolStX5pFHHjnvnOfRSAkRsSmXqcNWmDjR/LZGK86LiIhYo1kzeOcdWLsWdu40H7/6qrnmn0gpuWRTYvPmzQQGBjoft2rVio0bN5Y4JiYmhvj4ePLy8khISGDHjh2kpaXh4+PD3LlzadKkCQ0aNKBTp06EhYWdd97AwEA2bdp06SjVlBARm3KZOmyFvn2hsBCWL7c6EhEREXsLCIDFi+HLL2HjRnPkxKxZcOqU1ZGJB6h4vScYNGgQ6enpdO3alYCAAFq0aEHlypXJyMggNjaW1NRUatWqxcCBA1m2bBl9+vS5qr1Mp0yZAkeOwJtvEl1QQHR09PWGLCJyVZKSkkhKSrI6jIsqlzr8m+jo6PKrwxUqwFNPwXPPQe/e4HCUz+8VEZfj6nVYxDaCguCjjyAlBZ59Fl55xfysfuQRqFTJ6ujEXRmX8OuvvxohISHOx0888YTx2WefXfT47OxsIzg42DAMw/jss8+MQYMGOV974403jIkTJxqGYRh33323sXXrVsMwDGPLli3GgAEDLng+Z3j9+hnGv/99qVBFRMrNZUpnqXKZOmyVoiLDCAgwjC+/tDYOEXEpltemcma3fMWNJCcbRkyMYfj7G8b8+YZRUGB1RFKOSqs2XXL6hp+fH2Cu/H7gwAFWrlxJeHh4iWOysrIoKCggNzeXadOm0aNHDwCioqLYsmULmZmZ5Ofns3z5cnr27AlAeHg4CxYsIC8vjwULFhAREXHpzokWuhQRm3KZOmwVLy+YNMkcLSEiIiKuJSwMvvgC3n/f/AkMhPnzoaDA6sjEjVx2940ZM2YwfPhwunfvzogRI6hbty5xcXHExcUBkJqaSps2bQgODubQoUNMnToVMC+kJ0+eTP/+/YmKiiI4OJhu3boBEBsby8GDBwkICODHH3/kscceu3QQWlNCRGzMJeqwlQYPhoMHQUO3RUREXFOnTrBqlbko5gcfQIsW8OabkJ9vdWTiBhy/DbtwSQ6Hw5z3PHasuS3NuHFWhyQi8nttsgGXyfX99+Ef/4D167W2hIi4Tm0qJ3bLVzzAxo3mKMdvv4Unn4Rhw8DHx+qopJSVVm267EgJl6CREiIi9jZ4sLn9WEKC1ZGIiIjI5UREwLJl8Mkn5o4dzZrB669rSr5ckHs0JbSmhIiIvVWoANOmmetLnD5tdTQiIiJyJTp0MBsTn39ujnZs1gxefhmys62OTFyIezQlNFJCRER694Y6dWDRIqsjERERkasREmJuJZqYaG4n2qwZvPACZGVZHZm4APdpSqibJiJibw4HvPQSPP20OZVDRERE3EtQEMTHw5o1sHu32ZyYNAmOHLE6MrGQezQlatZUF01EROC228wVvqdPtzoSERERuVaBgfDee7B5s/n/vMBAGDEC0tKsjkws4D5NiV9/tToKERFxBS+/DHPmwIEDVkciIiIi16NpU/Mzffdu8/98HTrA/ffDjh1WRyblSE0JERFxL40awejRMH681ZGIiIhIabjhBnjxRfj+e2jbFnr2hDvvhLVrrY5MyoH7NCU0fUNERM4YPx6++QZWrbI6EhERESktfn7w5JPmNI4774Q//xk6dza3FzUMq6OTMuIwDNf923U4HBiGYY6S8PdXY0JEXIKzNtmAS+eakGA2J7ZvhypVrI5GRMqRS9emMmC3fEWciorMXTteegmKi82Gxb33gre31ZEJpVeb3KMpUVxs/sMrKAAvL6vDEhGbs9PFocvnes89EBBgbismIrbh8rWplNktX5HzGAZ88YXZnEhLgzFjYNgwqFHD6shsrbRqk3tM36hQAapXhxMnrI5ERERcyezZMG+eOVpCRKQMrVmzhpYtW9KiRQtmz5593uvZ2dmMGzeOkJAQIiMj2b9/v/O1efPmcdttt9G+fXvGjBnjfH7KlCncfPPNhIaGEhoayhdffFEuuYi4HYcDeveG1avh3/82d+1o2tQcMXnokNXRyXVyj6YEaLFLERE5X8OG5iiJYcPg9GmroxERDzZ69Gji4uJITExkzpw5/PLLLyVej4+Pp7CwkG3btvH6668zceJEADIzM3nxxRdZuXIlmzdvZu/evaxYsQIwv2UcO3YsKSkppKSk0KtXr3LPS8TtdOgA8fGwdas5oj442NyxY+tWqyOTa+ReTQmtKSEiIucaOhR8fWH6dKsjEREPlfXbNWiXLl3w9/enZ8+eJCcnlzhm1apV9OnTB4DIyEj27dsHgI+PD4ZhkJWVRV5eHrm5udSqVcv5Pk3LELlG/v7w+uvmjh0hIdCvH9x+O3z+udmsELfhXk0JjZQQEZFzVagACxfCjBmwZYvV0YiIB9q8eTOBgYHOx61atWLjxo0ljomJiSE+Pp68vDwSEhLYsWMHaWlp+Pj4MHfuXJo0aUKDBg3o1KkTYWFhzvfNnj2biIgIpk+fTnZ2drnlJOIxataECRNg/3545BF46ikICoL58+HUKaujkytQ0eoArpifn5oSIiJyYY0awaxZ8MAD5vDNqlWtjkhEbGbQoEGkp6fTtWtXAgICaNGiBZUrVyYjI4PY2FhSU1OpVasWAwcOZNmyZfTp04fY2FieeeYZTpw4wYQJE4iLi2P8+PEXPP+UKVOc96Ojo4mOji6fxETcRaVK5nXA/febW4a/9hpMngyxsfDYY3DDDVZH6PaSkpJISkoq9fO6x+4bYO5R260bPPSQpTGJiNhpFXS3y/WBB8wm9pw5VkciImWovGtTVlYW0dHRpKSkADBy5Eh69erlnK5xrpycHKKioti2bRvLli3jvffeY8mSJQDMnTuXAwcOoZIWIgAAHP5JREFUMP2cKWfffvstI0aMYN26deedz+1qsYir2LXL/NLigw+gb18YPRrat7c6Ko9hr903QNM3RETk8v7xD3Mu6UcfWR2JiHgQPz8/wNyB48CBA6xcuZLw8PASx2RlZVFQUEBubi7Tpk2jR48eAERFRbFlyxYyMzPJz89n+fLl9OzZE4DDhw8DUFRUxOLFi7njjjvKMSsRG2jdGuLizKkdQUFw993QqZPZpCgstDo6+Y17NSWOH7c6ChERcWU1a8KHH5pDNffssToaEfEgM2bMYPjw4XTv3p0RI0ZQt25d4uLiiIuLAyA1NZU2bdoQHBzMoUOHmDp1KmA2NCZPnkz//v2JiooiODiY22+/HYAnn3yStm3bEhERQWFhIbGxsZblJ+LRateGiRPN5sTYseaIyltugWnT4JyddKT8uc/0jX/8A777TkNyRcRydhpG67a5zptnLnyZnGzuzCEiHsVta9M1slu+IuUiJcWc2vHJJzBgAIwaBW3bWh2VW7Hf9I369eHoUaujEBERdzBsGISHw6OPgi7kRURE5FyhofD22+bIyiZNoHdvcw3Djz+GoiKro7MV92lK1KsHGRlWRyEiIu7A4TBH1u3bBy+8YHU0IiIi4qrq1zd36UhLg+HD4ZVXoGlTeP55+Plnq6OzBfdpSmikhIiIXA0fH/j0U3Of8sWLrY5GREREXFmlSnDffbB+PSQkwMGD0LKl+dzq1Rp5WYbcZ02JjAzzH4UWIhERi9lpbq9H5LpzJ9x+OyxdCp07Wx2NiJQCj6hNV8Fu+Yq4jKwsePddeOMNqFABRoyABx+EGjWsjswllNuaEmvWrKFly5a0aNGC2bNnn/d6dnY248aNIyQkhMjISPbv3w/Anj17CA0Ndf74+fkxa9YsAKZMmcLNN9/sfO2LL764fKS1a5v/KDS/R0RsxmXqsLsKCoL334eBA80GhYiIiMiV8PODkSMhNdXceCEpCfz9zV2+tm+3OjqPcdmREqGhocycORN/f39iYmJYu3YtdevWdb7+1ltvsXPnTmbNmsWGDRt49dVXWbp0aYlzFBcXc9NNN7Fp0yYaNWrE1KlTqV69OmPHjr10cOd2XurXN//yGzS4hlRFREpHeX9j5VJ12J3Fx8P48eYFRYsWVkcjItfBo2rTFbBbviIu7aefzKmhb71lLpA5YoS5e0flylZHVu7KZaREVlYWAF26dMHf35+ePXuSnJxc4phVq1bRp08fACIjI9m3b99550lMTKRZs2Y0atTI+dw1BV+/vha7FBFbcbk67M4GD4apU6FHD3OeqIiIiMjVuvFGeOYZc2HMsWNhwQJo3BgmToS9e62Ozi1dsimxefNmAgMDnY9btWrFxo0bSxwTExNDfHw8eXl5JCQksGPHDtLS0kocs2TJEoYMGVLiudmzZxMREcH06dPJzs6+smi12KWI2IzL1WF3N2wYjBkDf/iDGhMiIiJy7by94e67ITERvv7afK5zZ4iONqeNnjplaXjupOL1nmDQoEGkp6fTtWtXAgICaNGiBZXPGrpSUFDAp59+yvTp053PxcbG8swzz3DixAkmTJhAXFwc48ePv+D5p0yZ4rwfDUQfOXK9IYuIXJWkpCSSkpKsDuOiyrUOR0cTHR1dVqmUjzFjzBW0u3SBlSs1lUPEDbh6HRYRm7v1Vnj5ZXMb0YQEmDcPRo+G+++HRx8117eSi7rkmhJZWVlER0eTkpICwMiRI+nVq5dzmPC5cnJyiIqKYtu2bc7n/vOf/zB37tyLLqL27bffMmLECNatW3d+cOfOUfm//4Obb4Zx464oORGRslCec3tdrg57knnzYMoUWLFCFwsibsaja9MF2C1fEY+QlmZO7TgzvePRR2HQIKhWzerISk25rCnh5+cHmCu/HzhwgJUrVxIeHl7imKysLAoKCsjNzWXatGn06NGjxOvx8fEMHjy4xHOHDx8GoKioiMWLF3PHHXdcWbSNG2u4rYjYisvVYU/y6KPw6qvmVI7Vq62ORkRERDxJ06bw3HPwww8waRJ88gk0agSPPQbffGN1dC7lsluCzpgxg+HDh9O9e3dGjBhB3bp1iYuLIy4uDoDU1FTatGlDcHAwhw4dYurUqc73njx5ksTERO6+++4S53zyySdp27YtERERFBYWEhsbe2XRqikhIjbkUnXY0wwe/Pt2oe++a3U0IiIi4mkqVoS+fc1pHTt2mCP/BwyAdu1gzhzIzLQ6QstddktQK503HGTzZnWWRMRydhpGa5tcU1OhTx944AFzh44Kl+3Zi4iFbFObfmO3fEU8XnGxua7VO+/A8uXQsyc8/LB56+VldXRXrLRqk3s1JY4cMef9altQEbGQnS4O7ZQrR49C//5Qq5Y5aqJ2basjEpGLsFVtwn75itjK8eOwZInZoEhPhwcfhIcegrN2X3NV5bKmhMupVw+ysyE31+pIRETE09SvD199Za6g3b69OTpPREREpCzVqgWxsZCcDP/9L5w+Dd26QWQkvPUWZGVZHWGZc6+mRIUK5uIg6elWRyIiIp6oUiV4/XVzAcw+fcz7xcVWRyUiIiJ20Lo1vPIKHDoETz1lNin8/c2tRRMTPfaaxL2aEmAudnnggNVRiIiIJxswADZsgH//2/y2Ii3N6ohERETELipWhDvvhI8+gn37ICICJk6EJk3g6adhzx6rIyxV7teUCAjwuL8EERFxQc2amVuF9u0LHTtCXJzHfkMhIiIiLqpuXRg5ErZuhU8/hZMnIToawsJg1ixzTSw3535NiZYt4bvvrI5CRETswMsLxo83mxNvvw1RUZCSYnVUIiIiYkfBwebU0kOH4PnnYcsWcy2sO+6AxYvNhoUbcr+mRGCguXWbiIhIeWndGtavh0cegV69zG8sjh+3OioRERGxo4oVze1D330XfvzR3NJ80SK46Sb405/M7UZPn7Y6yivmfk0JjZQQERErVKgAw4aZjfHCQnM64SuvQF6e1ZGJiIiIXVWrBkOGwOefm8scdOgAkyaZG0SMG2eO8HTxLYUdhgtvenzBfU8NA/z8zMUutYe8iFjATvvF2ynXq/bddzB5srmF17PPmnuKe3tbHZWILditNtktXxEpBbt3w/vvmyMoqlY1d/C47z645ZZS+xWlVZvcb6SEwwFt2sC2bVZHIiIidtayJSxdau7Q8a9/QYsWMHs25OZaHZmIiIjYXWAgPPccfP89vPUWpKdDZCSEh5vrUqSnWx2hk/s1JcDcEmXjRqujEBERMVe/Tkw0GxNffWVu1zV1Khw5YnVkIiIiYncOB3TqBG+8Ya4/8fzzsGuXuWhmly4wZ47l1yzu2ZSIjDT3jxcREXEV4eHmqIk1a8xvHwIDzWGSSUkuP5dTREREbKBiRejRA/75Tzh8GCZONP9fHRDw+/OZmeUelvutKQHmxV5oqLknq8NR/oGJiK3ZaW6vnXItdb/+Cu+9B2++CcXF5poTgwdD48ZWRybi9uxWm+yWr4iUs9xcc6HMJUvMnTs6dza/WOnXD6pXv+jbSqs2uWdTAswFOj75BNq2Ld+gRMT27HRxaKdcy4xhwNq15kJTS5dCq1bmKtn33AN161odnYhbslttslu+ImKh7GxISDAbFGvWQPfuMHAg3Hkn+PqWOFRNidGjoX59eOqp8g1KRGzPTheHdsq1XBQUwIoVsHix+Y1E27bQty/cdZc5dFKj/0SuiN1qk93yFREXkZkJH38MH30E69fDH/7we4OienU1JUhMNBsSycnlG5SI2J6dLg7tlGu5O3XKXBgzIQE+/RR8fKBXL+jWDbp2hTp1rI5QxGXZrTbZLV8RcUGZmfCf/5gNirVr4fbbcXzyic2bEgUF5rzcr74yt2UTESkndro4tFOuljIMc6vrlSvNz7V166BZM7NB0bmzuYjmjTdaHaWIy7BbbbJbviLi4o4fh4QEHA89ZPOmBMDkyeacl5kzyy8oEbE9O10c2ilXl1JYCJs3mw2K9evNUYFVqpjNibAw8yc4GGrXtjpSEUvYrTbZLV8RcQ+avgHmLhzBwbB9O9x0U/kFJiK2ZqeLQzvl6tIMA9LSzObEpk3mz44d5orYQUHQpo35ExRkrk1xzkJUIp7GbrXJbvmKiHtQU+KMv/3NvFCLj9cCYSJSLux0cWinXN2OYcDBg2ZzYudO83bHDti3D2rUgObNzSkgzZv/fr9xY3OR6AoVrI5e5LrYrTbZLV8RcQ9qSpyRmwsREfDIIzBmTPkEJiK2ZqeLQzvl6jGKi+HwYbM5sX+/eXvmfno6/PorNGwIN99c8ufGG6FePbNpUa+eudCml5fV2YhckN1qk93yFRH3oKbE2dLSzO1J7rkH/v53c96tiEgZsdPFoZ1ytY38fPjpJ7NBceiQeZuebj6XkQFHj5q3v/4KNWuaDYozP7Vrm8/5+ZW8Pfc5X181NKRM2a022S1fEXEPakqc68gReOIJ2LgRhg2D3r3N9SYqVy7bIEXEdux0cWinXOUcRUXm9l9nNyqOH4esLLNhkZVV8v7ZtydPgrc3VKtm/lSteun7Pj5QqZL5mV258sXvX+i1SpWgYkXzx8vrwvcrVNAUTw9jt9pkt3xFxD2UVm2qeLkD1qxZw/DhwykqKmLUqFGMHDmyxOvZ2dlMmTKFL7/8Eh8fHxYtWkSzZs3Ys2cP9913n/O477//nueee45Ro0aRnZ3NAw88QEpKCu3atWPRokX4Xu+iXDfcAB9+aG6ptnAhDB0Ke/eaQ1QbNPj925sqVUpeqJy5cLne+bXXebGTlJ5OdKNG1xeDm0g6dEi5eiA75Vre3KYOu7mkpCSio6OtDqNcXFGuFSuaUznq14fWra/uFxgGnDplTrE8efL324vdz8szt/o+edIcyZGfbz4+c/9SjwsK4PRps4lSVFTyflERSUVFRBvGhT/7L/T4zDWBw1Hy9mL3S+v1M9cRZ19PnPvcZV5L+vlnohs2vOb3X/a1633/lXDh5tG11mKAefPm8fbbb5Ofn0/nzp2ZMWOG8z2qxSWpFnsm5SqXctmmxOjRo4mLi8Pf35+YmBgGDx5M3bp1na/Hx8dTWFjItm3b2LBhAxMnTmTp0qUEBASQkpICQHFxMTfddBP9+/cHYO7cuTRu3JgPPviAcePG8eabbzJ+/PjSySgkxPwBc0u1H34wv+E5841Ofv6FL1yup8Nzvd0hwyBp+3ai27e/vvO4iaRvv1WuHshOuZY3t6vDbspOFxFlnqvDYY5+8PEx16awUNKUKUQ/84z5mX9Ow+Kijw3DXJvj3NuL3b/e14uLzWDPvp44c//c20u8lvTJJ0R36XLN77/ka9f7/itxpcdaNGLgWmtxZmYmL774Ijt37sTHx4c777yTFStWEBMTo1p8AarFnkm5yqVcsimRlZUFQJffPuB69uxJcnIyffr0cR6zatUqHn74YQAiIyPZt2/feedJTEykWbNmNPrtW9RNmzYxefJkKleuzCOPPMK0adNKJ5tzeXv/vuq4qzt5EiZMsDqK8qFcPZOdcp04sdx+ldvXYRFXcGZ0gre31ZGUrQMH4Lda4PHK+T/u11OLfXx8MAzDeY7c3Fxq1aoFqBaLiABccs7C5s2bCQwMdD5u1aoVGzduLHFMTEwM8fHx5OXlkZCQwI4dO0hLSytxzJIlSxgyZMgFzxsYGMimTZuuOxEREU+kOiwiYr3rqcU+Pj7MnTuXJk2a0KBBAzp16kRYWNh551UtFhG7uuz0jcsZNGgQ6enpdO3alYCAAFq0aEHlsxaXLCgo4NNPP2X69OnO565mMQyHC88tLG1Tp061OoRyo1w9k51ydSWqw6XHTv+GlatnslOuruZitTgjI4PY2FhSU1OpVasWAwcOZNmyZfTp00e1+CLs9O9YuXomO+VaGi7ZlOjYsSMTzhqOvWvXLnr16lXimKpVq/L000/z9NNPk5OTQ1RUFDfeeKPz9eXLl9O+fXvq1atX4rzfffcdoaGhfPfdd3Ts2PGCv1+rDIuI3akOi4hY73pq8bJly4iIiKD5b9OJBw4cyJo1a+jTp49qsYgIl5m+4efnB5irDR84cICVK1cSHh5e4pisrCwKCgrIzc1l2rRp9OjRo8Tr8fHxDB48uMRz4eHhLFiwgLy8PBYsWEBERERp5CIi4nFUh0VErHc9tTgqKootW7aQmZlJfn4+y5cvp2fPnoBqsYgIgMO4TOt19erVPPbYYxQWFjJq1ChGjRpFXFwcAMOHD2fDhg089NBDFBcXExkZyZtvvknVqlUBOHnyJP7+/qSlpVG9enXnObX9kYjIlVMdFhGx3vXU4nfeeYe3336b3NxcevXqxdSpU6lQoYJqsYgIgOGCVq9ebQQGBhrNmzc3Zs2aZXU41+XgwYNGdHS00apVK6Nr167G+++/bxiGYZw4ccK46667jEaNGhn9+vUzsrOzne+ZOXOm0bx5c6Nly5bG119/bVXo16yoqMgICQkx7rzzTsMwPDvXnJwc409/+pPRokULo2XLlsbGjRs9Nt+33nrLiIyMNNq1a2eMHj3aMAzP+bt9+OGHjfr16xtBQUHO564lt9TUVCM0NNRo2rSpMWnSpHLNobR5Uh02DNViw/DcXFWHPSNX1eEL86RarDrsubnaqQ4bhmpxWdRil2xKhISEGKtXrzYOHDhgBAQEGBkZGVaHdM0OHz5spKSkGIZhGBkZGUbTpk2NEydOGNOnTzeeeOIJ49SpU8bjjz9uvPLKK4ZhGMaRI0eMgIAA44cffjCSkpKM0NBQK8O/Jq+99poxZMgQo2/fvoZhGB6d67hx44zJkycbeXl5RmFhofHrr796ZL7Hjh0zmjRpYuTk5BinT582evfubXzxxRcek+uaNWuMrVu3lijA15Jb7969jSVLlhi//PKL0alTJ2Pz5s3lnktp8aQ6bBiqxYbhubVYddgzclUdvjBPqsWqw6rDhuH+uaoWl00tvuSaElY4ex9of39/5z7Q7qpBgwaEhIQAULduXVq3bs3mzZvZtGkTQ4cOde5LfSbH5ORkevXqRePGjenatSuGYZCdnW1lClclPT2dzz//nGHDhjkXZfLUXAESExOZNGkSVapUoWLFivj5+XlkvmfvsZ6Xl0dubi41a9b0mFw7d+7s3DP+jKvJLScnB4A9e/YwaNAg6tSpw9133+22tcvT6jCoFoPn1mLVYc/IVXX4fJ5Wi1WHVYfB/XNVLS6bWuxyTYkr2QfaXe3bt49du3YRFhZ20X2pk5OTadmypfM9AQEBbrVn9f/93//xyiuvUKHC7/+0PDXX9PR0Tp06RWxsLOHh4UyfPp28vDyPzPdCe6yHh4d7ZK5nXE1uycnJ7Nu3j/r16zufd+fa5cl1GFSLwXNyVR1WHQbPrMPg2bVYddhzcrVTHQbV4rKqxS7XlPBU2dnZDBo0iP/3//4fvr6+Hrkv9WeffUb9+vUJDQ0tkZ8n5gpw6tQp9u7dy4ABA0hKSmLXrl188MEHHpnv2XusHzhwgA0bNvDZZ595ZK5nXG9uV/N+KT+qxVfGXXJVHVYdPkN12H2oDl8Zd8nVTnUYVIsv51prscs1JTp27Mju3budj3ft2uX22yMVFhYyYMAAHnzwQfr16wfg3JcaKLEvdXh4OKmpqc737t69+6J7Vrua9evXk5CQQNOmTRk8eDCrVq3iwQcf9MhcAZo3b05AQAB9+/bFx8eHwYMH88UXX3hkvps2bXLusV6nTh0GDhzI119/7ZG5nnG1uTVv3pwjR444n09NTXXb2uWJdRhUiz0xV9Vh1WHwzDoMnlmLVYc9L1c71WFQLS6rWuxyTYkr2QfanRiGwdChQwkKCmLMmDHO5y+2L3VYWBgrVqzg4MGDJCUlUaFChRLb+LmyF198kUOHDpGWlsaSJUu4/fbbee+99zwy1zNatGhBcnIyxcXFLFu2jO7du3tkvp07d77gHuuemOsZ15JbYGAgS5Ys4ZdffuHjjz9229rlaXUYVIs9uRarDntermfYuQ6D59Vi1WHVYXD/XFWLy6gWX/FSnOUoKSnJCAwMNJo1a2bMnDnT6nCuy9dff204HA4jODjYCAkJMUJCQozly5dfcmuVGTNmGM2aNTNatmxprFmzxsLor11SUpJzpWFPznXPnj1GeHi4ERwcbIwbN87Iycnx2Hzffvtto0uXLkaHDh2MyZMnG6dPn/aYXO+77z6jYcOGRqVKlYybb77ZWLBgwTXltmvXLiM0NNRo0qSJ8de//tWKVEqNJ9Vhw1AtNgzPrcWqw56Rq+rwhXlSLVYdVh0+w51zNQzV4rKoxQ7D0IQ7ERERERERESl/Ljd9Q0RERERERETsQU0JEREREREREbGEmhIiIiIiIiIiYgk1JURERERERETEEmpKiKWOHz/OsGHDaNasGa1atSIiIoJPPvnEklhWr17Nhg0bnI/j4uJ47733LIlFRKS8qA6LiFhPtVjsrKLVAYi9Pfroo9x6662sXbuWhg0bsm/fvjItwKdPn8bLy+uCr3311VdUr16dyMhIAIYPH15mcYiIuArVYRER66kWi51pS1CxzMmTJwkKCiItLe281wzDYP78+XzwwQcYhsGIESO4++67SUpK4rnnnqNevXps376d/v3788ILLwCwZ88eZsyYwdatW+nQoQN///vfqVOnDtHR0XTq1IkVK1YwZMgQbr31Vp5//nny8/OJjIzk+eef58SJE0RGRuLl5UW9evWYPXs2iYmJVK9enXHjxvG///2PadOmsXXrVvr168f48eOpXr060dHRdOvWjU8//ZRq1aoxY8YMQkNDy/uPUkTkmqgOi4hYT7VY7E7TN8Qyy5YtIyoq6oKvrV69mt27d/Pf//6X//znPzz//PMUFBQA8PXXXzN16lRSUlJISEggPT0dgAkTJjBp0iSSk5Np3bo18+fPB8DhcJCWlsb69esZO3YsUVFRbNy4kZSUFJo0acKHH35IkyZNeOyxxxg7diwpKSlERUXhcDhwOBwAPPnkk8TExLBlyxYyMjJYtGiR89w//PADycnJ/OUvf2H27Nll/ccmIlJqVIdFRKynWix2p+kbYpkzxe2Mxx9/nHXr1lGpUiUiIiJYsWIFq1atAuDEiRNs3LgRgLCwMAICAgC47bbbWLduHd26dePrr7/mrrvuAswhaU2aNHGee8iQIVSqVAmAjIwMJkyYwMaNGyksLKRVq1YMHz4cwzC40MChwsJCNm/ezNKlS3E4HDz88MM888wzxMbGAnD//ffj5eVFt27deP7550v3D0lEpAypDouIWE+1WOxOTQmxTO/evRk/fjyGYeBwOJgzZw7Hjh2jQ4cOFBcXM2nSJP785z+XeE9SUhK1atVyPq5UqRL5+fkUFxdTp04dUlJSLvi7brzxRuf9F154gS5duhAXF0dCQgIzZ84Ezv9AONeZOM8t0mfiqVSpEqdOnbryPwAREYupDouIWE+1WOxO0zfEMr6+vnTo0IGnnnqKn376CTDn1AEMHjyYd999l4yMDAD27t1Lbm7uRc/VoEEDmjZtytKlSzEMg8LCQlJTU52vn100f/zxR5o3b86pU6dYuHCh83l/f3/n7zv7fd7e3oSFhbF06VKKiopYuHAh/fr1u/4/ABERi6kOi4hYT7VY7E5NCbHU/PnzOXLkCJ06dSIsLIyHHnqIl19+mU6dOjFkyBAGDhxImzZtiI2NpaioqMSctnO98cYbfPXVV4SEhBAaGlpiK6Oz3zNp0iTGjBlD586dCQkJcb7Ws2dPtmzZQmhoKGvXri3xvpdeeonly5fToUMH6tatywMPPHDBGC7XWRYRcTWqwyIi1lMtFjvT7hsiIiIiIiIiYgmNlBARERERERERS6gpISIiIiIiIiKWUFNCRERERERERCyhpoSIiIiIiIiIWEJNCRERERERERGxhJoSIiIiIiIiImKJ/w8lCo6Sm7dcdw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4" t="7773"/>
          <a:stretch/>
        </p:blipFill>
        <p:spPr bwMode="auto">
          <a:xfrm>
            <a:off x="611560" y="3427450"/>
            <a:ext cx="4536504" cy="327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5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95936" y="544485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43808" y="4674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95736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11760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979711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91880" y="4955845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Constitutive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587" t="-8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6" descr="data:image/png;base64,iVBORw0KGgoAAAANSUhEUgAAAnYAAAHnCAYAAAA1hhCCAAAABHNCSVQICAgIfAhkiAAAAAlwSFlzAAALEgAACxIB0t1+/AAAIABJREFUeJzs3Xdc1PUfB/DXsQQUBMUJIWriRDFJXCimaY5SHKmJuTUbppZpucCRK7PUhmKu3P2cmTMT90hScC9EXDhARIaMu/v98fUW3MGX4xbH6/l4+LjPd37eisLbz5TI5XI5iIiIiKjYszF3AERERERkGEzsiIiIiKwEEzsiIiIiK8HEjoiIiMhKMLEjIiIishJM7IiIiIisBBM7IiIiIivBxI6IiIjISlhVYpeSkoKmTZvCxcUFly9fNnc4RERERCZlVYmds7Mzdu/ejV69eoEbahAREVFJY1WJnZ2dHTw8PMwdBhEREZFZWFViVxSRkZHmDoEMjF9T68Svq3Xi19U68etqehaZ2C1ZsgQBAQFwdHTE4MGDNa6lpaUhNDQUFSpUgJ+fH3bt2qX1HRKJpFB18i+f9eHX1Drx62qd+HW1Tvy6mp6duQPQxtPTE1OmTMG+ffuQkZGhcW306NGIj4/H8ePHsW/fPnzwwQeIjo5G9erVNe7jGDsiIiIqaSyyxS4kJATdunVD+fLlNc5nZGRg48aNmD17Nnx9ffHZZ5+hefPmWLVqlfKezp07Y//+/Rg+fDhWr15t4siJiIiIzEcit+CmrcmTJ+P+/ftYuXIlAODatWuoW7cukpOT4erqCgD48ssvcffuXWzatEn0eyMjIzWah8PDww0aNxEREZExTZs2TVkODg5GcHAwAAvtilXIPU4uMTERbm5uyqQOAKpXr47z588X6r3qfwCAkNhZcH5LREREpCSRSBAWFqb1mkV2xSrkTrbKly+P5ORkpKSkKM/FxsZyiRMiIiIiWHhil7vFztvbG05OToiJiVGeu3DhAurUqVPkusLCwjh7h4iIiCxWZGSkzpY6BYscYyeVSpGdnY3w8HDcv38fERERsLOzg62tLYYNG4abN28iIiICe/fuxaRJkxATEwMfHx+965NIJOyKJSIiomIhv7zFIlvsZsyYAWdnZ8ydOxdr166Fk5MTZs2aBQBYtGgRvLy80Lx5cyxbtgwbNmwoUlJHREREZC0sssXO1NhiR0RERMVFsWuxMweOsSMiIiJLVmzH2JkaW+yIiIiouGCLHREREVEJwMTuFXbFEhERkSVjV6xI7IolIiKi4oJdsUREREQlABM7IiIiIivBxI6IiIjISjCxe4WTJ4iIiMiScfKESJw8QURERMUFJ08QERERlQBM7IiIiIisBBM7IiIiIivBxO4VTp4gIiIiS8bJEyJx8gQREREVF5w8QURERFQCMLEjIiIishJM7IiIiIisBBM7IiIiIivBxO4VzoolIiIiS8ZZsSJxViwREREVF5wVS0RERFQCMLEjIiIishJM7IiIiIisBBM7IiIiIivBxI6IiIjISjCxIyIiIrISTOxe4Tp2REREZMm4jp1IXMeOiIiIiguuY0dERERUAjCxIyIiIrISTOyIiIiIrAQTOyIiIiIrwcSOiIiIyEowsSMiIiKyEkzsiIiIiKwEEzsiIiIiK8HEjoiIiMhKMLF7hVuKERERkSXjlmIicUsxIiIiKi64pRgRERFRCcDEjoiIiMhKMLEjIiIishJM7IiIiIisBBM7IiIiIivBxI6IiIjISjCxIyIiIrISTOyIiIiIrAQTOyIiIiIrYVWJ3YYNGxAcHIwZM2YgMzPT3OEQERERmZTVJHZPnjzB2rVrcfDgQUgkEuzatcvcIRERERGZlNUkdmfOnEG7du1ga2uLd955B2fOnDF3SEREREQmZTWJ3bVr1/Daa68BALy9vXH16lUzR0RERERkWhaX2C1ZsgQBAQFwdHTE4MGDNa6lpaUhNDQUFSpUgJ+fn0Z3a506dRAfHw8AuHPnDurUqWPSuImIiIjMzeISO09PT0yZMgVDhgzJc2306NGIj4/H8ePHMWLECHzwwQe4ffs2AKBp06Y4dOgQcnJysH//fgQGBpo6dCIiIiKzsjN3ALmFhIQAAM6ePYt79+4pz2dkZGDjxo3Yv38/fH194evri127dmHVqlUIDw+Hh4cH+vXrh/bt2yM4OBidO3cuVL2Jiflfl0gKfoc13mNJsYi9RyYr+ntyXy/oWJ9nxLyTiIhMRC4XfoBIpcKnTKY6p/4pl6vuV/80FhsboFw50bdbXGKnIM/1BxUfH4+MjAz4+fkpz/n5+WmMpevfvz/69++vV30eHvrFSWRKhk4eTZWgWkLcpqL4vq/+M0AiEb4329oKZW0/ByQS1a+CKN6n/oz6s+qfpjhnyroMUb/i62Jjo/r5rfhZnvtTUQZUf+Y2Nprl3J+WdE39U/3vna2tcN7eHihTBihVCnBwAJydATc3wN1d+FT8cnCA5UtPB65dAx48ABISgIcPhc9Hj4DkZODFCyA1FUhLAzIzgexsICtL+MzOBnJyzP070M7HB3jVOymGxSZ2klzf3RITE+Hm5gZXV1fluerVq+P8+fOFfndkZCQiIyOLGiKRyeVOCIz9H0UiIgBwcRHyi/r1AT8/wN8faN5cSADNQi4HLl0C9u8HjhwBzp0D7t4tUd8Uw8LClOXg4GAEBwcDsODELneLXfny5ZGcnIyUlBRlchcbGwsPPZra1P8AACA8PByLFuUXi5h4re8eS4qlMPco/neq73sKSp60PV/YZ0pKHcZ4p751FKUFr7DPa2spUW8Byt0yp2hBEvt3PHeLoK7eIVOcM2Vdhqrf5tXocplM1ZKa36fi/ty9crp66iztmuJT8fdOcVwYL14AFy4IvzZuFM5JJMAbbwDt2gEdOwLBwao/K6N5+RJYvhz49VchsStI2bJApUpCV6arK1C6tPDL0VFornRwED4Vv2xtVb+0NXvm1zxuLC4uWk+rJ3bqLDaxy91i5+3tDScnJ8TExKBVq1YAgAsXLqBFixYGqe+zzwzyGiIiIounSHKzs4WkLStL6J1MSwOePxd6LhW/nj0DHj8GbtwQErv791XviIoSfs2bB7z+OvDpp8CIEYCTkxEC3rABmDABUBt/DwDw9gYCA4G6dYVfPj5A5cpCQmfwQCyfxSV2UqkU2dnZyMnJgVQqRWZmJuzs7ODk5IR+/fph8uTJiIiIwN69e3Hq1CksW7bMIPWGhYXlackjIiKyRopGp1KlhF+FkZQE/PsvEBkJ/PMPcPas0AJ48yYwZgwwfz6waBHQo4eBgn36FBgyBPjzT9W5GjWAYcOAnj2BWrVKzOwzMUPJJPLcfZ5mFhYWhunTp+c5N3XqVKSnp2PEiBHYu3cvqlSpgjlz5qBLly5FrlMikeTp+iUiIqKCJSUBa9YAP/0kJHcKoaHAkiVCb6jeLl8GunQB4uKE40qVgJkzgUGDADuLa5symfzyFotL7MyBiR0REVHR5OQICd6XXwrdt4Aw2eLAAaBKFT1eeOYM0KGD0DcMAL16AcuWmXHGhuXIL2+xuAWKzSUsLIwzZYmIiPRkZyf0mF68KEymAIT5Da1bCxNWC+XKFaBTJ1VSN3MmsHlziU/qIiMjdU6aUGCLHdhiR0REZEhSKfDJJ8DSpcJxvXrAsWMi87IHD4BmzVTZ4K+/AiNHGi3W4ogtdkRERGQytrbAL78IyR0gDJULCRFm3uYrK0uYEKFI6mbNYlJXSEzsiIiIyOAkEmF2bM+ewvHhw8DUqQU8NHUqcOqUUB42DPj6a6PGaI2Y2L3CMXZERESGZWMD/P470KSJcPzdd8Dp0zpuPnNGWBAPABo3FqbUlpBlTMTiGDuROMaOiIjIeC5fFnK1rCzh8+zZXLtUSKXCIsNRUcJuEOfOCQPzSCuOsSMiIiKzqVcPmDhRKJ87B2zbluuGFSuEpA4AvvqKSV0RsMUObLEjIiIytpQUYcOIxEQhb4uJESZZICkJqF1b2GHC21tY6sTZ2dzhWjS22InAMXZERETG4+oqNMYBQtfspk2vLvz6q5DUAcIgPCZ1OnGMnUhssSMiIjK+tDSgZk3g0SNhi9fL57Ng97oP8PAh0LAhcP48J0yIwBY7IiIiMrvSpVUrmNy4ARwfs1lI6gBgzBgmdQbAFjuwxY6IiMhUXr4EXn8duH9fjhiHAPhl/QdUrAjcuQM4Opo7vGKBLXZERERkERwdgcmTgSAcFZI6QNiigkmdQTCxe4WTJ4iIiExjyBBgktP3AIBMSSnIR35k5oiKB06eEIldsURERCZ08ybkvr6QyOVYjqFocHI5mjUzd1DFB7tiiYiIyHIsWgTJq8TkB4zBb7+ZOR4rwhY7sMWOiIjIZJ4/B7y8gNRUnKvQAW882YfSpYXJsS4u5g6ueGCLHREREVmGnTuB1FQAQNZHowEI69tt3mzOoKwHEzsiIiIynS1bhE93dzT5ugOqVBEOV6wwX0jWhIkdERERmcaLF8DevUK5WzfYOdlj4EDh8MQJ4No184VmLZjYvcLlToiIiIxs924gM1Mo9+oFABg0SHV5wwbTh1SccLkTkTh5goiIyATefx/44w/A1RV4/BgoVQoA8MYbwLlzQL16wKVLZo6xGODkCSIiIjKv9HShxQ4AunZVJnUA0KeP8Hn5MnDxohlisyJM7IiIiMj49u0Tpr8CQM+eGpd691aVt241YUxWiIkdERERGZ9iNqyzM/DOOxqXatQAGjUSytu2mTguK8PEjoiIiIwrMxP480+h3LmzkNzl0r278Hn+PBAXZ7rQrA0TOyIiIjKuQ4eAlBShnKsbVkGR2AHA9u0miMlKMbEjIiIi49q3T/i0tQU6ddJ6S6NGgI+PUGZ3rP6Y2L3CdeyIiIiMZP9+4bN5c6BsWa23SCSqVrtjx4CkJBPFVoxwHTuRuI4dERGRkdy7B7z2mlCePh2YMkXnrQcPAu3bC+UNG4C+fU0QXzHEdeyIiIjIPA4cUJU7dMj31latgDJlhPKePUaMyYoxsSMiIiLjUXTDurkBAQH53lqqFNCunVDeuxeQyYwcmxViYkdERETGIZOpWuzatxcmTxSgc2fh8/Fj4L//jBiblWJiR0RERMZx7hyQmCiUC+iGVVCfNKvYgYzEY2JHRERExqHohgWAt98W9chrrwENGghljrMrPCZ2REREZByKxM7XV7VInQiKVrvTp4GnTw0fljVjYkdERESGl5oKHD8ulEV2wyooxtnJ5aq1jUkcJnZERERkeJGRQHa2UC5kYteypWrZE/XVUqhgTOyIiIjI8BTdsHZ2QHBwoR61twfatBHKhw8bNixrx8TuFW4pRkREZECKxK5FC8DFpdCPt2olfMbFAXfvGi6s4oxbionELcWIiIgM6M4d1WSJmTOBSZMK/YozZ4DAQKG8YgUweLDhwivuuKUYERERmU4hthHTpUkToGxZoXzwoAFiKiGY2BEREZFhKbphy5UD3nhDr1fY2gJt2wrlgweFGbJUMCZ2REREZDhSKfD330JZ5DZiuij2jU1IAG7cMEBsJQATOyIiIjKcqCjg2TOhrGc3rIJiAgWgWhKP8sfEjoiIiAxHj23EdPHzU02oPXasSK8qMZjYERERkeEcOSJ8+voC3t5FepWtLdC8uVA+caKIcZUQTOyIiIjIMKRS4NQpoazej1oEisTu6lUgKckgr7RqTOyIiIjIMC5dAl68EMotWhjklYrEDgBOnzbIK60aEzsiIiIyDPX+UgMldk2bqsonTxrklVbNqhK7lJQUNG3aFC4uLrh8+bK5wyEiIipZFImduztQu7ZBXunuDtStK5QVvbykm1Ulds7Ozti9ezd69erFLcKIiIhMTdGk1rw5YGO4FEPRHXv6NCCTGey1VsmqEjs7Ozt4eHiYOwwiIqKS5/Fj4OZNoWygblgFRWKXkgKwQy5/VpXYERERkZmoD4AzUmKXuxrKy2ISuyVLliAgIACOjo4YPHiwxrW0tDSEhoaiQoUK8PPzw65du5TXFi5ciLZt22LevHkaz0gkEpPETURERFBtDWFrC7z5pkFfXbcu4OoqlJnY5c/O3AEoeHp6YsqUKdi3bx8yMjI0ro0ePRrx8fE4fvw49u3bhw8++ADR0dGoXr06xo4di7Fjx+Z5H8fYERERmZBif9hGjYAyZQz6ahsbIDAQOHCAEygKYjEtdiEhIejWrRvKly+vcT4jIwMbN27E7Nmz4evri88++wzNmzfHqlWrtL6nc+fO2L9/P4YPH47Vq1ebIHIiIqISLjkZOH9eKL/1llGqUHTHXrmi2oqW8rKYFjuF3C1t8fHxyMjIgJ+fn/Kcn58frl69qvX53bt3GzU+IiIiyuXECUDx89vIiR0gzI595x2jVFPsWVxil3tsXGJiItzc3OCq6FwHUL16dZxX/M9AD5GRkYiMjNT7eSIiIlJz9KjwKZEYfOKEQmCgqnzyJBO7sLAwZTk4OBjBwcEALDCxy91iV758eSQnJyMlJUWZ3MXGxhZpWRP1PwAACA8P1/tdREREJd6RI8Knvz9QtqxRqnB3B+rUEfaM5QQKzcROncWMsVPI3WLn7e0NJycnxMTEKM9duHABderUMXVoRERElFtGBvDvv0I5KMioVXGh4oJZTGInlUrx8uVL5OTkQCqVIjMzE1KpFE5OTujXrx8mT56MGzduYPHixTh16hQGDRpk0PrDwsLYPUtERFRYZ84A2dlC2USJXUqK0HJX0kRGRupsqVOQyC1kXZCwsDBMnz49z7mpU6ciPT0dI0aMwN69e1GlShXMmTMHXbp0MVjdEomEy6MQERHpY8YMYOpUoZyQAFSqZLSqoqOF3l4AWLUKGDjQaFVZtPzyFotJ7MyJiR0REZGeOnQQFpjz9QWuXTNqVdnZwhC+jAxg2DAgIsKo1Vms/PIWi+mKNTd2xRIRERVSTo6w1Alg9G5YALC3B1q3FsoHDxq9OotTrLpizYktdkRERHr491+gaVOhvHo18OGHRq/y22+BSZOE8uPHQIUKRq/S4rDFjoiIiAxPsX4dYJIWO0BzG1rFZFxSYWJHRERE+lEkdp6egI+PSaoMCFCVmdjlxcTuFY6xIyIiKgS5XJXYtW4t7DphAu7uQK1aQrmkJXYcYycSx9gREREV0uXLQP36Qvnnn4FRo0xWdf/+wPr1wvi6R49MllNaDI6xIyIiIsMyw/g6BcU4uydPgPh4k1Zt8ZjYERERUeEpErty5YB69UxatWIiLlDyumMLwsTuFY6xIyIiKoQjR4TPVq0AG9OmE/7+gK2tUD5zxqRVmxXH2InEMXZERESFcPOmagbD/PnAl1+aPIQ33gDOnQNatgSOHTN59WbFMXZERERkOIcOqcodOpglBMWwvjNngPR0s4RgkZjYERERUeGcPCl8uroCDRqYJYTgYOEzOxs4dcosIVgkJnZERERUOIpMKjDQ5OPrFBR7xgIlrys2P0zsXuHkCSIiIhGSk4ErV4Ry8+ZmC6N8edUwv9OnzRaGSXHyhEicPEFERCTSvn3AO+8I5d27gU6dzBZKaCiwbh3g4SEsVGymxkOT4+QJIiIiMgz1AW2BgeaLA8JKKwDw9CkQHW3WUCwGEzsiIiIST5HY1a4tLE5sRoqGQwDYudN8cVgSJnZEREQkjkymSuyaNTNvLAB8fABPT6E8c6ZZQ7EYTOyIiIhInOvXhckTgFknTqhT5Jc5OUBionljsQRM7F7hrFgiIqICKLYRAyyixQ4ARoxQldXDs0acFSsSZ8USERGJ0LcvsGmTMA01IUG1YasZpacLS5+8fAl89BHwyy/mjsj4OCuWiIiIiu7ff4XPFi0sIqkDAGdnYd9YAIiJMW8sloCJHRERERUsMRGIjRXKb75p3lhy8fMTPi9eBEp6B5zoxC41NdWYcRAREZElO3tWVbawxK5RI+EzJQW4fNm8sZib6MSuUqVK6N+/P/bu3QuZTGbMmIiIiMjSKLphASAgwHxxaNGihar833/mi8MSiE7sAgMDsWnTJnTu3Bmenp4YN24czp07Z8zYiIiIyFKcOSN81qghzFawIHXrAg4OQlm9YbEkEp3Y/fPPP4iLi8PcuXNRsWJF/PDDD2jSpAn8/Pwwb9483L9/35hxEhERkbnI5aoWu6ZNzRuLFg4OqkbEvXtL9ji7Qk2e8PLywvjx4xEdHY2YmBh89dVXSEtLw8SJE1GtWjW0b98eq1evRnp6urHiNRquY0dERKTD/fvC8iaAxY2vUwgJET6vXxcmUVgjk61jt3XrVnzxxRe4c+cOAKBMmTLo06cPJk2aBB8fn6K+3ui4jh0REVE+tm9XZU5HjgBBQeaNR4vLl4H69YXyihXA4MHmjceYjLKO3ZUrVzBlyhTUqVMHvXr1wp07dxAQEIA5c+agY8eOWLVqFZo0acJWMCIiouLu0iVVWTEF1cL4+gKOjkK5JE+gsCvMzfHx8di4cSPWr1+PmFerAHp6emLChAkYOHAg6tSpo7w3JiYGb775JiZOnIhTig2DiYiIqPi5fl34rFwZcHU1byw62NkBjRsDJ08CUVHmjsZ8RCd2QUFBOHHiBORyOZydnREaGooPP/wQ7dq1g0QiyXN/w4YNUbduXVy7ds2gARMREZGJXbkifNaubd44ClC3rpDYnTxp7kjMR3Rid/z4cQQHB2PgwIHo1asXSpcuXeAz/fv3h6enZ5ECJCIiIjPKzASio4Vy48bmjaUANWqoyrduATVrmi8WcxGd2MXFxcHb21vrtZycHNjZ5X3V+PHj9Y+MiIiIzC86GsjKEsoWuNSJupYtVeV//imZiZ3oyRPe3t5ITU3FpEmTsHLlSo1rtWrVwsKFC5GZmWnwAImIiMiM/v5bVVbPnCxQ69aqtZMPHjRvLOYiOrGLjY1FrVq1MHv2bNy9e1d5PiMjA87Ozvjiiy9Qo0YNxMfHGyVQIiIiMoMjR4TPatUAHT13lsLGBmjbVihv2gSUxB1QRSd2mzZtQmJiIrZs2YKpU6cqzzs5OeHixYvYunUrEhIS8PXXXxslUCIiIjKD2Fjhs0kT88YhUvv2qvKxY+aLw1xEJ3bbtm1Dhw4dEKJYoFCNRCJB9+7d0bp1axxRZPZERERkNnK5HJ/s/gS9/+gNqUyq876YRzGIiIqAJFwCSbgElb+rjB6bemDusbm4+ugSEBcHAHhYqTQk4RL8eOpHE/0O9PP226pySUzsRO88UbVqVQQGBmLbtm067+nTpw8OHDiApKQkgwVoCtx5goiIrM3nez/HotOLlMcnh55EM69mAIAXmS8QsikEB2/nPxCtViJwfbFQ/qgrsDRA8/qcdnMwodUEg8ZtCFWqCDugdekC7Npl7mgML7+8RfSs2ODgYPzxxx+4efMmXn/99TzX7969i23btqFFixb6R2pGYWFhCA4ORnBwsLlDISIi0ptMLoPtdNs855v/1rzQ72qlNmz+XOW81ycenIj5J+bj8fjHsJHovZmVwb39NvD778J6dnI5oGW53WIpMjKywB29RH8VQkJCIJVKERoaikOHDiEtLQ0AkJ6ejiNHjqB///7IycnBRx99VKSgzUWR2BERkWW68OiCsrtQ/VfPzT3NHZpFGbN3jMHe1fa28JnsCJytqv2exIxE2E63hSRcgm1XdPfqmVLzVzlsUpJq0wxrEBwcjLCwsHzvEZ3Y9e7dGxEREYiKikK7du3g6uqK0qVLw8XFBcHBwTh+/DjGjBmDvn37FjVuIiIiDYfjDqPhrw21Xtt6ZSumHJpi4ogsV8R/ERrHj758JOq5AwMOQD5NDvk0OWRTZcieko3A+8K1468BMhsgdnSssjtXmx6be1jEGDz1zsMTJ8wXhzmIHmOncOrUKezduxfR0dG4fv06KlWqBF9fX4wYMQJvvPGGseI0Ko6xIyKyPAmpCVh5biW++ecbUfcnfZUEdyd3I0dluTZd3IS+W1SNK8E+wTg08BAAQCqTYsLfE7Dg5AIAwOZem9GrXi+tW4IqZWUBTk7CmiHffAPMmqVxWVeXr0L2lGzY2RRqS3qDkUoBNzcgNRUYNgyIiCj4meIkv7yl0ImdNWJiR0RkWSLjItF2ddt873F3dMezl8+Ux29VfwsHPyyZq9KWmlkKWdIsjXNb3t+CHnV76P/SixcBPz+h/NtvwJAhWm9LykjCpceX0HpV6zzX5NPM97O1fXthkeL69YXfijXJL2/Re6RjamoqUlJStP4iIiIqCl1J3eruqyGfJkfOlBwkTUjCk/FPlNf+uf0Pvtz/pdX/R/1J2hMM/3M4JOESVP+xOiThkjxJHQB09e1atIrOnlWV/f113lbOqRyCqgVp7fL99/6/RYuhCBTdsZcuAcnJZgvD5AqV2M2ZMwc+Pj6ws7ND2bJl4e7urvHLzc0N7u4ltxmciIiKTluSovB+/fcBALY2Qhegh7MHPm36qfL6gpMLYDPdBpJwCSrMrwBJuARnH5zV+i5Lly3NxrqYdYh/rpqampieiIrfVcTy/5YDAOKS4/I8V8q2FFK/ToWDrUPRAoiKEj4dHYGG2sc3qqtYuiLk0+RwcXBRnvtg6wdFi6EI1MfZnTpltjBMTnTn908//YRvvvkGdnZ28PHxQdWqVWFjkzcvzLe/noiIqAADtg1QlnvX6421PdbCVmKrTOZym//2fCw5syTP+afpTwEAb0a8Cfk0OV5kvkAZhzLF4ueUVCaFw0xVYray20p4OHvg3Q3v5v/cVKnhlh05eVL49PcH7MSPlUuakAT7GfYAgJtJNyGTy8yyFEpgoKp84gTwzjsmD8EsRH+lVq9ejQoVKuDgwYNo0KCBMWMiIqISauD2gdh8abPyeNZbswpseXK0c8T9cffh+b2nznsk4apkzpyD+sX6ePfHGseDdwwu8JmUiSmGS6CkUtXANPUMSQQ7Gzs092qOk/eExDB0ayjW91xvmLgKwd0dqFcPuHxZlaOWBKL/Bly/fh3du3dnUkdERAaXI8vB2QdnsSZ6jcb5WuVriXq+qktVyKfJMbbZ2ALvtZ9hr7EO3vH443rFrE22NBtTD01FzKMYAMCd5DtwnuWMVita5blXKpNiWuQ0nLiruR7HneQ7WBa1LN8PABHVAAAgAElEQVR6RgeOhmyqDMu6LsPngZ/j5aSXcCnlku8zhXLzJpCZKZTr1y/045t6bVKWY5/FGiqqQlN0x546JeSqJYHoWbGtWrWCvb09Dh06ZOyYTI6zYomIzEcul8Nmet52hoQvElCpTCW93rnp4iZ88883opOKrMlZsLe116sudeotg4Vx8MODuPLkCnrW64kqC6rke+/hQYfRulreGagGNWECMG+eUD55Emime+06Xfx+8cPFx0KrX1G+lkWxYgUwdKhQPn8eaNTI5CEYhUFmxQ4YMACHDx/GhQsXDBaYoZ08eRItWrRA27ZtMW7cOHOHQ0REBbjw6ILWpC7u87giJQJ9GvTBrdG3cPOzm6Lud5jpoHWcXkG2XdkGSbgE84/P1zupA4B2a9rh0z2f5knqUr9O1Tie236u8ZM6QJXUAYCePXVz289Vlisv0LIfmQk0V9tF7ZdfzBKCyYlusTt8+DBmzJiBEydOoHfv3qhZsybc3Ny03jt69GiDBinWw4cPUa5cOZQqVQqjR49Gnz590LJlywKfY4sdEZFxZWRnIP55PHJkORi6cyhWdV+FK0+uoMdm7eusGXL9M5lchnUx61DDvQYWnlqILVe26Lz39ue34ePmI+q9LzJfwHWOq4GizGt199X4sNGHOHP/DAKXB+LPfn8WfQkTsdQnmOj58zE9Ox2lvy2tPO5Wuxu2991e1MgKRSrVnPdhLT/qDbJAsbYZsLoqk1pAR3ZYWBj8/f3RvXv3Au9lYkdEZDwF7VCg7sSQE2j+WuE3q9eX2xw3PM98rvVa5uTMPBM35HK58PuxsUXf//XFpkubtD57a/Qt1FxUU3l8YsgJtFjRQuu9usimyswzg1cmA2xffb3eeQfYs0fvVznOdESmNFN5/PCLh9h9Yze61e6G8s7lixqpKAbIUS1OfnmL6GlBK1asEF2ZucXGxmLPnj2YPHmyuUMhIirxFBMJCnL548uoW6GukaPR9GzCM4z6axSWRi3Nc81plhOkU1UNFTK5DG1WtcGx+GM633d08FG08hYmSjz+8jHOJZxDm2ptUMquFI4OPoqjd45idOBolHYoDblcjs/2fIaf/v1J4x3jmo/Dgg4LDPQ71EN0tKosonEkP88nPofjLEflsaKrObJhJNaErNH1mEFNngzMnCmUnzwBKlQwSbVmYzFbii1ZsgSrVq3CxYsX0a9fP6xcuVJ5LS0tDSNHjsS+fftQuXJlzJ49G127Cs3RCxcuxM6dO9GpUyd89dVXSElJQdeuXfHbb7+hVi1xs6nYYkdEVDiXn1xGRnYGmlRtAgBIy0rD88znSMlMQfs17dGjbg/MfGsmcmQ5KD8v/5aZVd1WoVe9XijtUDrf+4xp0j+T8O3Rb/Oct7Oxw8MvHsLD2QPRCdHwX6p9B4a4z+NQza1aoevNyM5AvZ/roZV3K6zuvhoyucz8S7HMmydMngCA2FigevUivW5a5DRMPzw9z3lTbTe2dy/QqZNQPnQICA42SbVGZfC9YmNjY3Ht2jXExcVh1KhRuH//PqpWrVqk1rpt27bBxsYG+/btQ0ZGhkZiN3ToUNy4cQPLly/Hvn37MGnSJERHR6N6rr9sOTk56N69O8aPH482bdqIrpuJHRFRwf65/Q/arWlX5Pes77EeKZkp+Oivj1DTvSZujhY3wcHYbiXdwshdI3HwtuZ+s51e74Td/XfrnBwR8W4Ehr0xzBQhmka/fsDGjYCXF3D3bpFfl5CaoHWmb/KEZJR1LFvk9xckNhao+apXPCICGGYFXyqDJXY3btzA2LFjsXv3buWLpVIppk+fjl27dmH58uVoKGLbkfxMmTIF9+7dUyZ2GRkZ8PDwwP79+5UTITp27IhmzZohPDxc49nff/8d48aNU661N2rUKLz//vsF1snEjogofymZKSg7p2g/hB1sHZA5ObPgG80sLjkO1X8U10plSYmpwQQECNuJdegA7NtnkFd229gNO6/t1DjnWsoVzydqH99oSDk5gP2rlWwGDQLU2o2KLYOMsXv69CnatGmDR48eoUWLFrC1tcXRo0cBAF5eXvjvv//w5ptvIioqqkiLGOcOND4+HhkZGfDz81Oe8/Pzw9WrV/M8O2DAAAwYMCDPeSIiKprXFr5WpOdL2ZZCwpcJBorGuKqVrYa6HnVx5ekVnffIp8khl8stYly5wT14IHx6eRnslTv67gAAXE+8jtpLagMQ/rPw/OVzo7faqc+KXbXKOhK7/IhO7CZOnIjExERERkYiKCgIYWFhysRuyJAhqFOnDtq1a4dt27YVKbHL/Y8kMTERbm5ucHVVTSmvXr06zp8/r3cdkZGRiIyM1Pt5IqKS4mXOS6RlpSElM6VQzw1/Yzgi/ouAg60Drn16TfQSIpZAIpHg8ieXdS6cnP5NuvI+qyOVAo8eCeUq+S+UrA/f8r6QQAI5hEacgdsHmnwJlAcPgKpVTVqlUYSFhSnLwcHBCH41eFB0Ynfs2DG89957CAoK0nq9RYsWCA4Oxp9//okpU6boHWjuFrvy5csjOTkZKSkpyuQuNjYWHh4eeteh/gcAIE+XLhERCVteNVveDNGPVLMkW1drjbnt58LLVWjNqVymss7B/svezX9bLEsnkUiwL3QfOq7tqDyXMjEFTvZOZozKyB48EJY7AYyW/dwfdx9VvxfevePaDvz878/4+M2PC3iqaFauBAa/2m737FngvfeMWp1JqCd26kTvPJGQkIDy5fOf2VSpUiXcvFm0sQa5/wfk7e0NJycnxMSopstfuHABderUKVI9RESUvy/2f6GR1AHAwo4L0cyrGbxcveDl6mX+GZxG1qFmBzwY9wA7+u5A1uQsw+7HaokuXVKVjfRztopLFY3dMz7Z/YlR6lHXs6eq3K2b0aszK9GJXYMGDfDHH38gM1P7wNeUlBT873//Q7169fQKRCqV4uXLl8jJyYFUKkVmZiakUimcnJzQr18/TJ48GTdu3MDixYtx6tQpDBo0SK96dAkLC2P3LBHRK7eSbuHH0z/mOd+4cmMzRGNeVVyq4L3a7xlkL1mLd/GiqlyEYVUFGddMc9vPPTf0XwRZDJdc+XhOjlGrM5rIyEidLXUKohO7vn374tmzZ/jkk09w48YNjWvnz5/Hp59+ivT0dPTq1UuvYGfMmAFnZ2fMnTsXa9euhZOTE2bNmgUAWLRoEby8vNC8eXMsW7YMGzZsgI+Pj1716BIWFqbRPUtEVBLJ5XKUn1cery9+Pc+1IY2HWOe4MlJRtNh5eAAVKxqtmm51umFOuznK487rOxutLoWmTVXluDijV2cUwcHBBSZ2opc7kcvleO+99/DXX39BIpHAzc0Nz549g6+vL65fv66s8ODBg8XuHz6XOyGi4iolMwXTIqfhPd/30LZ62yK/b9aRWZh8SHPXnt0f7MbD1IcIbRiaZ4stsjKensI4u+BgYTVfI8o9OeXiqIuoX7G+0eo7ehRo/aoHeONGoE8fo1VldPnlLaJb7CQSCXbu3ImVK1fCz88PGRkZAISJDLVr18aiRYtw4MCBYpfUKbArloiKo5BNIfjh1A94a81b+GzPZzrvO59wHqP3jM53O6yzD87mSeoAoFOtThjSeAiTOmt365ZqqZOyxl84WCKRoGdd1eC3VdGrjFpfXbXd6k6cMGpVRiOmK1bvLcXkcjmePHmC8uXLw9ZW3ObOlootdkRUHGlbjqNfg374vuP3OPfwHNrXaA97W3utW2ENbTwUDSs1xOjA0bj69Crq/pR3j1YvVy/cGXMHNhLRbQBUnIWFAYpVImbOBCZNMnqVqVmpcJktDIAb7D8YK7qJ25deX4q2p44dha3GiiuDbylmbZjYEVFxkyPLwbsb3sXem/n/dDr44UG9tgHb038P3nn9HX3Do+JozBjgx1cTZrKzNVf2NSK3OW54ninsQGHs/WPffhv4+2+gWrXiO84OMNDOEyEhIaK7Wbdu3Sr2tUREJFJmTiYCIgJw8fHFgm9+Rd+9XTvW7FjwTWRdbt0SPqtXN1lSB0CZ1Elg/KFctWoJiV18PJCRAThZ4ZKEor9yO3bsKPCe0qVLw86EfxkMSTErljNjiciccmQ5OteGc5zlqPO5Oe3mYOLBiUWuf1zzcZjRdkaxHS9NRXDhgvBZs6ZJq53cejJmHpkJOeRIzUpFGYcyRqurdWvgl18AuRy4dg3w9y/4GUsiZucs0V2xcTraLBMSEnD79m3MmjULVapUwV9//QUHh+I1wJZdsUQlw6XHl9B4aWO8Xu51zGk/BzK5DCGbQgAAq7qtwkD/gVqfy5ZmY/6J+bjy9AoGNByADjU7GCSeW0m3ULF0RTjbO+Pt39/GoThhFqK7ozsi3o3A5subMafdHKRlpyEyLlLn5IgNPTegb4O++GjXR1gatVRnfTlTcpCSmYLDdw6jnFM5tFnVRuP69U+vo1b5Wgb5vVExk5MD2L9ap690aSA11WRVLzixAF8e+FJ5bMzu2NOngWbNhPKWLUCPHkaryqhMMsYuJSUF9evXR9++fTF//nxDvNJkmNgRWb/DcYcRvDo433ueTXgGN0c3yOVynH1wFqfuncKSf5fgeuL1PPf2bdAXqVmpWNdjHVxLueJ64nUcuXMEoQ1D4WinvWVt1flVuJF0A6ObjkbQyiDcSLqh9b7C+G/Ef2hcRbVosFwux+3k21gXsw5TI6cqz+/qtwtdfLtoPBuwLABRD6MAALKpMrbSlWSdOwN7Xi0S3LSpkAGZyN3nd+H9g7fyOHtKttF2NHnwQFjRBSje4+xMNnli+PDhOHXqFC4omnOLCSZ2RNar1YpWOH73uOj7P3nzE/z070+i7w9tGIp57eeh4a8N8TT9KQDtP5jOJ5xH46WG2bXh2OBjaOrZVNROCOcensOzl8/Q1qet1sRNLpczoSPVdFFAWKRYz12k9K4+XPPvYM6UHNjaGH7FDalUc/hgcf3Rb5B17MRISEjAw4cPDflKk+E6dkTWZ8+NPYVK6gAUKqkDgLUxa1H1+6rKpA4A7GfYY9I/kyCVSQEAUQ+iDJbU1XSviZbeLUVvb9W4SmO8Vf0tnckbkzrKw8RJHSC0PKuzm2GcFrvcq7OlpRmlGqMx6Dp2KSkpWs9nZWXhxYsXWLt2LWbMmIG2bdti3759hQ7WnNhiR2Sd/H/1z7OJPQC8Vf0tHLlzBDmyHLxZ9U38++BfUe+zkdhAJpeJrv/rVl9jYquJKDtH3GKvM9rOwIusF5h3fJ7Oe9hlSgZ39y7greoKNVczVu5Wu/Rv0uFkb/hpqwEBQJQwAgE7dgDvvWfwKozOIMuduLm56fxmoni5g4MDZsyYoUeIRESGlZmTqTWpa+rZFAc/PKhxLluaDYeZ+U/66tugLzb03IDE9ER8uP1D7L6xu8AY/rz+J971fVfrtS9bfInridex89pOAMCW97egR11hJPfbNd7G9cTrWBq1FDGPYgAAO/vuRLsa7ZjUkeFt3Kgqm3H9jyODjqD1qtbK40WnF2FCqwkGr2fOHGE9OwAYO7Z4Jnb5Ed1ip2sZEIlEAhcXF9SsWRODBw9Gw4YNDRmfSbDFjshy5chycDz+ONyd3NGwkur7S5Y0C/dS7qGGew2tz6n/79/Oxg63Rt+Cp4unznE7MrkMttOFa2UcyuDxl48LbC3I3cKgTUDVAJx9cFZ53LlWZ8x6axb8K/sjIzsDu67vQvsa7eHu5J7n2cycTFx6cgmNKjUyyngjIgDADz8IGQ4gtN55eZktlO1Xtytnqo8KGIWfu/xs8DrUJwDXrg1cvWrwKoyOO08UgIkdkWXStmWWnY0dXnz9Ap3XdcahuENY12MdPvD7QOOe3MsnaJsRqsvtZ7fh7uQON0e3Au+9l3IPry18DbYSW6R8nQJHO0d4zPPAs5fPtN4fUDUAJ4eeNNqMPyK9jBgBREQALi7A8+eaEynMoN5P9XDl6RUAxlv6pGFD1bJ9WVmqRK+4YGJXAIlEgmnTpnGBYiILsv3qdtjb2KPrhq4F3pv7m3/uljRjb1OU276b+/DOurzbcZk6DiJRFIlc2bJAcrJ5YwHQ4fcOOBB7ALYSW7z4+oVRxtl17y6MrwOK17InigWKw8PDi57YDR48WO+xHStWGHdT36Jiix2RZRm5aySWRS0TfX94cDh+/vdnTG87HX0b9NWYrGDMNbHykzu5LFuqLJInmv+HJpGG7GxAfVMBC/hZuC5mHUK3hQLIf+Hwopg7F5iotlGLTGb2hspCMUiLnY2N/iujyGTiZ5GZAxM7IsvxLOMZys0rZ7D3mauV7Gn6U1SYXwEA0MyrGdb3WI/q7tXNEguRTrGxqi3E+vUD1q83bzxQDXFQMMa/YbkcUE9rHj4EKlc2eDVGY5BZsWlpaejWrRtu3LiByZMno23btqhcuTKioqKwd+9ebNmyBcnJydiyZQvKlhU3tZ+IKLc/r/+Z51yQdxAOfngQmdJMuMx2Ef2u9T3M90PKw9mDXa9k+WJjVeWhQ80XhxovV83JG8ZYRFsiAZYvB4YNE44fPSpeiV1+RCd248ePx4ULFxAVFYWqVasqzwcFBSEoKAjDhg2Dr68vfvvtN4vveiUiy3Tu4TkM3J6326VehXqwt7WHva09qrpUxYMXD0S9jy1kRAW4fVtVrm45/1461+qsXFLoYepDVHWpWsAThff666rywoXAqlUGr8IsRPev7tmzByEhIRpJnbrq1aujd+/exW5xYiKyHG8se0Pr+flvq/afvjX6Ft6s+iZCG4ZicafF+b+vivb3EdEr586pyq+9pvs+E/s44GNl+epT46xH4u+vKmdnG6UKsxCd2NnY2ODEiRM6r0ulUpw5cwZOZlzcsCi4pRiRcUUnRCMlU/sONorr2vSs2xMupVTdr452jjgz/Ax+D/kdg/wHKc/XcK+B25/f1njWwTb/RYeJSrxTp4RPLy+LWvOjZrmayvL0w9ONUof6qLFjx4xShcGJ2VJMdGLXpUsXxMTEYN26dXmuZWVl4fvvv0dsbCzat29f6EAtQVhYGJc6ITKScfvGwX+pP8rOKavRjbrgxAKEbg1FljQL/kv9NZ4Z0HAAEr5IwObem3W+t4xDGcinyXH789s4N/IcfNx80LqasHL9b+/9ZpzfDJE1efFC+Lx3z7xx5OLj5qMsH75z2Gj11Hi1vnl8vNGqMKjg4GDD7RV7/fp1dOjQAfHx8XjrrbfQpEkTlC1bFsePH8eRI0eQlpaGmjVr4uzZs8Vu8gRnxZK5vMh8gYO3D6JDzQ5wtncW9Ux6djqG/zkcNd1rIjw4vFhsMZV76Y8RTUZoLGdSyrYUMqWZGvdc+/QafMv7miQ+ohLLxwe4cwcIDQV+/93c0WhQ/75xZ8wdeJf1zudu/djaCkudAMA33wCzZhm8CqPIL28R3WLn6+uLM2fOoF27doiMjMT8+fMxefJk7NmzB+np6Rg6dCiOHTtW7JI6InP66K+PELIpBIN3DBZ1f2RcJHwX+2L9hfWYcWQGum3shkepj4wcZeFsvbIVh+Py/x927jXqcid1m3ttZlJHZApPnwqfHh7mjUOLPvX7KMs3k24apQ71CRPffmuUKkxOr50nMjIycOHCBdy5cwfe3t6oVasWypUz3LpTpsYWOzIX9f+RyqbKlK1vObIcdFrXCX/H/q28vr3PdnTf1D3POzycPfBk/BOjLAkg1ud7P8fy/5ajR90eWBuzFgBw+ePLqFuhLn489SPG7BtTqPdxmRAiE8jIAJxf9RTMmiU0WVmQa0+voc5PdQAIs2T/+uAvg9eRez274pIKGKTFTp2TkxOaNm2Krl27IjAwsFgndURiPU57jAHbBiAiKsIg70t+qbkLgc10G+X0/mVRyzSSOgBakzpAWAhXEi6BzXQbXH5yWePab//9Brvpdnj+8rlBYtbmfsp9LDq9COnZ6cqkDgDq/VwPGy9uLHRSR0Qm8uSJqlyhgvni0EF9uaL9t/YbpQ6JBHB7tS10o0ZGqcLkCp3Y/e9//0NQUBAqVaqEMmXKAACWLl2KRYsWGTw4IktS76d6WBuzFiN2jcCJu7pniIvR4rcWcJ/rnud8l/Vd8OG2D/HJ7k/0em/9n+vjWPwx/Hr2V0jCJRj25zBI5VKtdYmRO/nURn2F+Nz6bemncbym+xplWYK8rYs96/Zkax2RqaivYVexovni0EF9VnuOLMdo9YSECJ+3b+d/X3FRqA0Ue/fujS1btgAAXFxUyw/cvHkTCxYswIYNG7Bnzx64KdJfIivx8MVDJGYkKo9brmipVwJyLP4Yum3shqSMJJ33/B5TtAHMQSuD8pyTQw6pTIr7L+6LHoCs6Ca2s7FD9pRsZEuz0WNzD7iWcsXvIb/DRmKD6IRoyCH+z2FAowEY0GiA8jg9Ox2lvy2tPJ739jzR7yKiIrpyRVWuX998cYhkrOEmilXaUlKEycFeXvnfb+lEt9j99NNP2LJlC4YPH47r169j7Nixyv7d8PBwjBw5EqdPn8b27duNFqwxcR07y5WalYrzCefNOg6y6vdFX/V8TfQaBK0MyjepK4zw4PBC3d/7j96o9kM1rIleU+C94w+MV5ZzZDm4nngdjX5thF3Xd2H9hfWwnW6LjRc35lmiJD8PxuXdLcLZ3hmxo2NRuUxl9K7XG9XdLGfleyKrN2qUquxt+BmnhvB1q6+V5aPxR41Sh62tqmzpEyjErGMnevJEy5YtkZWVhTNnzkAikSAsLAzTp0+HTDFPGECDBg1Qu3ZtZateccHJE5YtYFkAoh5GoUutLtj1wS4AQktPtR+qoV6FepgePB1tfNoYrf745/Go9kO1POdfTnqJUnalRL3Dd7EvbiTd0Kv+5l7N8fGbH2PANqGl69zIc/Cv7A+5XI5lUcvgaOeIQTsGFeqdG3tuRNvqbVGxtPbul9zLkxRV/Jh4vFZWd5etOSd+EJVY6v/mLPRn4Orzq5Xf30IbhuL3EMMvyXL6NNCsmerYQv8oNBhk8sTFixfRqlWrfL/5tm7dmq1eZFCbL21G1MMoAMBfN/7C3pt7AQClvy2Np+lPceTOEQSvDkbo1lCjxdDh9w5az3+659N8n8uR5SAzJxNH7hwpMKnLnJyJAwMO5Dl/ZNARHBp4CKENQyGfJod8mhz+lYVWMolEgpEBIzHQfyDk0+ToXifv5IoONbXH3ndLX1T6rhKiHkTlG1dhKNbhq1ehHs4OP4sg7yAcGHAAsqmyfJM6AEzqiEzt5UtzRyBK/4b9lWX1yVmG5OenKlvgUMNCE53YVa1aFYcOHcr3nr///huVK1cuclBECn3+10fjuNO6TlrvW3dhndFaXetWqKssz243W1mOeRSj85mLjy/CfoY9HGc5os2q/FsThzYeCgdbB7Sv0R7fvf2d8vzhQYcRVC1IdKugo52jxnEzr2YY7J//+ngBEQEAAIcZDpCESyAJl+CzPZ+Jqk/d84nPkfp1Km5+dhMXRl1Ak6pNcGTwEbSv0Z5JG5ElilH7/uUsbnF0c7CzKdRUAL04OwOurkK5eXOjV2d0ohO7li1bIiYmBvv3a59yvG3bNty8eRPN1NsziYxAVzehzXS9Vu8pkL2NsH9iDfcamNhqonI2Z3mn8jqf8fvFT+c1QFinbUPPDRgdOBo/vPOD8vwXLb7Ay0kv8XLSS+XWWGKNChilcTy+xXi09Wlb4HMvc14iW6baAXvJmSX53p97/9Wrn1yFaylXSCQS1CxXEzYS43wdiMiAAgNV5f/9z3xxWIgmTYTPhATzxmEIor8Df/vtt6hYsSI6deqEli1b4uhRYRDj7Nmz4e/vj549e8Ld3R0zZ840WrBkeJceX0K/Lf2w4+oOyOQyjWv3U+5j5bmVRl0DzdDikuMM/s6n6cLK7FXKVAEAdHy9IwDtK6Efjz+e7/i0e2PvIWeKMG2/b4O++PGdH1HGoYzGPaXsSolupVPXulprDGk8RHkcUicElcpUKvA5p1lOOq8NbDQQXX27opStEE+jSo2Q9k2axj3cIYKomHme63t6y5bmiUOkSUGTlOWM7Ayj1OHjI3zGxRnl9SYluo2zYsWK+PvvvzF69GiNcXSTJgl/4AEBAfj5559RpUoVgwdJhpWZk4nxB8Zj8ZnFynMbL24EoLn7gddCYc73kJ1DtC7tEfssFvHP49GmWhujdLeJWQh4YceFGLtvrPL4wK0DGN5kuEHjOBQnDEEo6yhsl5eSmQIAuJF0A1UXVMXe0L1o9GvBK1t+0fwLeLp6GjS23H577zcs7bpUo/viwbgHes/qXdltJSQSCaQyKU7eO4mGlRrCzsYODSo2wMXHFwFwfBxRsTNhguaxoh/SQr1e7nVl+f6L+xrHhqKYFPzoEZCVBTg45H+/JStU53WDBg3wzz//4Pz587h69Sri4+NRuXJl1K5dG4Hqzbpk0b478Z1GUqdu29VtuJV0K093Wu5Zi5k5mWga0RSJGYnY2HMj+jTok/tVRSKXyzFi14gC7xvTbAw8XTzx/v/eBwCM2DXCoImd+mBdxa4Q6osTP0x9KCqpA4DvOnxX8E0GkHtMShUXzf9syafJ8celP5R/Zrq4Obopv+a2NrZo5d1KeW1P/z349eyveL9+/u8gIgu0dKmqvGCB+eIQyctVtbDc3ed3jZLYKVrsAODmTaBePYNXYTKiE7uOHTuiSZMm+Pbbb+Hv7w9/f/HrV5Hl2HJ5CyYfmqzzes/NPbWeT36ZDHcn1e4FB28fVC7YO+voLIMndluvbNU4XtJpic5ZqN3qdNM4zpZmw97WXq96ZXKZRlKrWGIEUG1IvaDDAnyx/4tCvXdDzw16xWMoPm4+iEuOQ4+6PQAAnWppn4Si7u8Bf+u85uXqhZlvcdgFUbFXDGYLvOaqmlU//8R8tK1e8NjhwmrYUFU+e7Z4J3aix9idPn0aT9T3laNiqdcfvfR6rtw81X7Ae27sQZf1XZTH2saaFVXuOD9+82OMbTYWDSup/p9FsaIAACAASURBVPX19xOmwecezP847bFedf569leUnVMWy6KWAVB1uSqs77keAPBZU/GzRl9OeonMyZno26CvXjEZyt8D/saidxYh4l2he7uMQxns6rdL457IgZEax+qJPBFZiSFDNI+LQWKn3mK35+Yeo9ShnsgNHGiUKkxGdItdrVq1EBsba8xYqBjQ1oWXkZMBSbgEWZOz9G4pU/cyR3N9pZSJKZBIJPi+4/cAgG1XtiHyTiSmtZmmvKdehXq4/OQyAGDRmUWY236uzvc/f/kcVRZUwXu138OGnhuU3Y2j/hJmlY7cNRK3nt3KszehoiXP3tYeK7utxOAd+S8lEuwTrNckCGOoWa4mPgvUTEi7+HaBfJoc2VJhRmzur11+s36JqBhKTwdWrjR3FIVW2qF0wTcVkaPmalHYsAHo10/7vZZOdGK3bt06tG/fHh07dsT777+P6tWrw8PDQ+u9DdXbNIuJsLAwBAcHIzg42NyhGMyj1EdYfGYxutXuhoaVGuaZ/Xh2+Flsu7oNowJGYdOlTQV2Lx6PP57vuKyhO4diTUjB21XpkiPLwQdbPsAfl//QOO9SykXjOKRuCELqhmicG9Z4GMbtHwcAOHP/jM46ZHIZ3OYKexlvurQJIXVC0HdLX+WMV4V5xzX3LN3Ua5PG8SD/QahSpgreWfeO8txXLb/CX9f/wueBnyMpIwkjA0bm99u1GLqSccVkESKyEgsXah7v2GGeOIqBDz6wzMQuMjKywI0gRG8pZmMjrtdWIpFAKpWKutdSWOuWYq1Xtlburefh7KFctgMQlrFY1X2Vxv3alunoXa+3MtGa024OJh6cqLM+TxdP3Bt3T+94fzz1I8bsG5PnvLYZubklpifCY77qPxoPv3iIymXyLpY968isfMcY6nz/V4ko51Quz3n1PzMxcVq6P6/9iT7/64M57edgdOBoc4dDRIbUrRuwc6fqWCoFRP5sNzf177XPJjyDm6ObwesYNAhYvVp1bMlpQX55i+jEbtCgQaIrW1nMmnqtMbE7n3AejZc21nl9bvu5+KrlVxrnLj2+hAa/NNA4F/1RtOhZnwBQuUxlbH1/K5q/VrhxGw9ePIDn93mXAlFffiU/ObIc2M/QbHnSlmjpuweqrqRtx9Ud6Lm5J/o06IN1Pdbp9W4iIpPI/b20GP3cC1weqOyN+bPfn+jq29XgdTx5ormlmCX/8eSXt4juil21apWh4iETyC+pA6D1H0X9ivUhnyZXJj8da3bMd5yVdKoUUw5NwbdHv1WeS0hNQIsVLbQmQtnSbCw5swT1K9bPs4fpr2d/1VqH2DXStG07IwmXYHrwdExuPVn5nsplKiMh1XBLi3er0w2JXyXCtZRlrwNFRKThdcMvGWJMU1pPwbsb3jVqHRUqADNnApNfdepkZgKlLGOYdKHobIONiYnBo0ePTBkLmUh/v/6oV0H3XO4jg45gXPNxWNltJaq6aF/YVj5NDhuJDWa9NUtUnc9fPofDTAeM2z8OHdd21NjNQiaXYcaRGXmekU2V5TmXnw8bfZjn3NTIqbCZboMxe8fg7vO7eiV13et0z/d6WceyXKSXiCxbjuZkMBw8aJ449FTHo46yvPfmXqPV4662GMBj/RZYMDudiZ2/vz+Wqi9i+Mrz588RHx9v1KBIPxcfX8QbS9/AhL8n6Lzn8ZePsbbHWp3XASCoWhAWdFiAKi5VRCUsthLbPOdyNxHPPjZb4/huyl1lecW5FXmePzr4aKGTpe/e1r0A8I+nf4T3D94FvmNJpyW49uk1bOy5ESObjERX3674o/cfBT5HRGTREhNV5QYNVFstFBMVnCsoy7/H/G60erxUK6vg2jWjVWNUhdp5AgAWLlyIGTNmFLsJEiVB29Vt8TT9Kc4lnNN5T4XSFXReEytqRJTGcc96PbH50maNcymZKRqzKnde26lx/Umaak3EqYemalzTdxJChdIV0MyrGU7dO6XX84CwXp5EIoFveV+DL7pMRGQ2SUmqcu4txYoB9Z8nudcYNaTXVGsh4/hxoH17o1VlNHpNh7G2iQbWQn3Wq7phbwwDgDwL0upjSOMheKPKGxrnfuj4Q5774p9rturm7tJ9mPoQ269ux5bLW9DUs2mR41L4PPDzQj8zrvk4yKfJhfGF7FIlImukntjpWKqMAPVNtc6fN18cRVHoFjsqXhK+SEClMpWUOw7oY/7b8zH+wHgAwC9dfslzvYpLFVwYdQF+v/gpzy0+sxjL3hV2cEjKSMLB25rjOfpv7a+1LvUVxvXxfv330W9LwYsPpX2ThgUnFsDRzhFftviySHUSEVm8Z89U5fLFf/Hxp+lP4eFs+ARV/f/227cDd+9qtuIVB8VjAZti5MGLB1h8ejEevHhg0np1taJWLF1R6/nC+PjNj7Gw40IcG3wsz/ZdCg0qNsC9sao17CL+i1DGVX6e+G8iO/oWbcFMG4kN6nrUBSC0Lr5d422t9znbO2NKmykY33I8W+mIyPpdvqwquxf/7QJ3XDXN4spt2pikGoNii52BddvYDWcfnMXyc8sR/VG0yepNfpms9bwhkhZne2eMaZZ34eDcPF1V69Ap9kbVFZc27o7uebp59bG7/278c/sf9K7XG1K5FJsubsL2a9tx6PYh2NnYYVLQpCLXQURUbKxZozmurrg1QWlxJP4I+jTogzIOZYxaT+vWRn29UTCxM7CzD84CAGIexZi0XvVZpuZUw70GYp+p9hR+nCZ+vvjYZmMNEoOPmw+GNFZtdD0yYKRyey+5nOPoiKgESUvLu6t9cVycDcC6HuuUw3jWRK+BvY09lr+33OD17NghbNIBAC4u+d9rifJN7M6fP481azT3/oyOFlqhcp9X9+GHedcTM4XHjx8jJCQE9vb28PT0REREBJydnU1Wf1EmlcjkMrRe2RrH7x7H8neXw93JHT3q9hD9fO7JCgBwf9x9vePRl6eLJ2KfxWLjxY1Y031NoRK7TrU6GTEyAZM6IipRpk83dwQG08q7lcbxb+d+Q8S7EQb/vv7ee0CtWsCNG8VzLTudW4qJ3Rs2zwvNuFesTCZTxr148WKULl0aQ4YMKeCpom8pJpPLMHLXSCz/T/N/DoXZz25tzFoM2DZA41wF5wrY0XdHgdtzHYs/hqCVQcrjPf33oKZ7TdQqX0vk78Bw1Lfsmt1uNiqWroihO4eKetYa9lolIrIoXboAu3erjqOjgYYNzRdPEWjbOnJK6ymY3tbwyWtQEHDsmDDGLjLS4K8vMr22FJs6daquSwVWZi7qyeizZ89QrlzeTduNYU30mjxJHQBsu7INgxsPFvWOz/Z8lufck/Qn6LK+C5ImJOW5NmbvGPx4+kf80uUXzDk25//t3Xl8E3X+P/BXL2iKhZYCAoVCBQuuVHGpHAJLOBRdEBZ1cUFQCyrs+pWl3iJg+AHrgrooIqx4sYCCCiLKF6UKFLF+uVSO5Sxy1IJAWyiU0rvz+yMkmcmdZpL5TPJ6Ph48Olcm72QmyZvPqdjXs03PgEyQ7KsXNr6gWD/95Gn8eulX9Hi3h2J7SpMUnJx8MpihERGFh/Jy5XqXLs6P0wFnU0fO/G5mQBK7a681/9XjBFwuEzuTyRTEMNSze/dujB07FgaDAVu3bg3Kc2audZ68ycdukyQJmWszsfvMbnzy50+QlpSmOHZ4p+H4z57/OJzjQsUFh23ny8/jje1vAAD++r9/ddiv5bylXz3wFe760HmVarO4Zmh5TUvFtveHvY/bOzjvuUpERH4qK7Mtb9oE1LM2Lty0uDqghB6rYoW5wgsWLEBGRgZiY2ORmalMlMrKyjBmzBg0b94c6enpWLfONtDuvHnz0L9/f8ydOxeAeSq0ffv2Ydy4cZgzZ07A4958fLPLfWsPr0VZlflDdaLkBP6z5z/Yc3YPOi3ohDUH1yiOTYrzbkiQgksFHocPiYzQ7rIa2xtd7ouJikFERARSE1IBmKcAy7wl0++x64iIyIUdO8x/e/cG+vfXNhYVbHpwU1Cex1Jid/48UF0dlKdUjTCJXXJyMqZNm+a0TdykSZOQn5+P3NxcPPbYYxg9ejSOHz8OAMjKysLmzZvx7LPPoqqqyvqYxMRExMbGBjTmipoKDFg6wOX+RbsWoe08c7fyV354RbHvnk+UHSMuVlx0eZ4DhQcgSRJq62qt5xNVbLTn9zx3XC7Wj16Pv/f0fZYIIiLykrwNVm6udnGoqH9qf/z21G+KatkuC7soRmNQQwvZELB6K7UTJrEbMWIEhg8fjiS7EbHLy8uxcuVKvPzyy0hLS8MTTzyBXr16YcmSJQ7n+Omnn9CvXz8MGDAAX3zxBR599NGAxvzaD695POZCxQVU1lRi0S7HGRvOl9vazuWdz3N5jhsX3og+H/SxVr+688fr/+jxmEB7eeDLDtvkM1a0im+Fu66/y2l7CSIiUklhoedjdKjlNS3xZK8nrev7C/ejw/wOqj6HpcQO0F9iJ9wvq30vj/z8fJSXlyM93TZdVXp6Og4dOuTw2J49e2LLli0enyMnJwc5KnRzsZ8ma8vDW3Bj8xvR7BXlNCfzts1z+vikuUl4649vYfwt4/Hdye+s23967Cf8+8d/Y/GPi63bfvj1B/zw6w8eY3qq11O+vISAeL7P8/h4/8fYfWY3erXphWduewZ3d7pb67CIiMLLC7IObLeHVlvmmMgYzwf5QZ7YidqBQt4Xwmg0wmg0AhAwsbPvVVtcXIyEhAQ0bmzrEJCamordfszOK38DAGDGjBn1Os/vmv8Om0+Y29hN7zcdf2jnfIhq+96hco+vf9xh5OxbWt2Cu9PuViR23lj7l7UYkOq6ajiYfnrsJ/xy4RekJqQiKjJK63CIiMKPvKhJj1MouHGqNLDjtMqrYpcsAe68M6BPVy+uOrkKUxVrYV9il5SUhJKSEly6dMm67dixY2jWTP3Jf31VXmPrRm7qZ7IuN4zybVTvhz5/yGFbksFzZ4r4BrYhsc8/ex7DOg3z6XkDKSIiAh2bdmRSR0Sklc2yzn3PPKNdHAGwZPeSgJ6/tW1QC3z8MVBcHNCnU5VwiZ19iV1KSgoMBgP27rVN0bVv3z507txZ1ec1mUw+V89aZlW46dqbFHF/dO9H9Y7DUpVqiDG4Pe6NO99AVi/bFFxNYpvU+zmJiCgEyYc60ek0Yq7kPJTjsG3/uf2qnb9RI+V6v36qndovOTk5HoejcznzhL3IyEiPgw9HR0ejSZMmaN26NW6//XbMnDnT656ptbW1qK6uxowZM3Dq1Cm88847iI6ORlRUFB555BEcPXoU77zzDr7++mu8+OKL2Lt3L9q3b+/VuT2pz8wTm45vwsClAwEAg64bhG/GfqPYX1pZisb/9H08ufIXyxEbHeswm4S9uul1KKkowYIdC9C3XV+3w4wQEVGYyc0F+sim4PJjdiVRXSi/gNQ3UnGx0jyqRKekTjj0P47t7+urRw/baDEAUFMDRAlSCeUub/G6xG7cuHHo0KEDJEmCJElo0aIFRowYgX79+iEpKQmSJCE+Ph7t27dHcXExXnvtNdxxxx0oLS316vwzZ85EXFwc5syZg+XLl8NgMGD27NkAgPnz56NNmzbo1asXFi9ejBUrVqiW1NWXJakDgMTYRIf98Q2dzxwcFeH+rrAMF9KzTU+3x0VERCDRkIhp/aYxqSMiIqU+fTwfo3OJhkRF79jDxYdVPf/Bg8p1WYswoXmd2I0dOxYnT57EhAkT8PPPP+O3337DqlWrsGnTJuTn52Py5MkoKyvDggULkJ+fj9deew0//PADXnvN85AggLkqtK6uTvHPMq1ZXFwcli9fjqKiIuzbtw9Dhgyp36sNkPV56z0fBHP16ZI/LfHq2OjI6KANxEhERCHEfkTd7t21iSMIIhC4aUwT7cpsQi6xmzlzJjIyMrBo0SLcfPPNin2xsbGYNWsW4uPjMWXKFERERCArKwtdu3ZFrk4GRaxPGzuLsuoyp9vfuNM27lzuuFxM6jEJo9NH4/XBr2PlvSs9nrd/an9ILzkWta4btc7J0URERADWrlWuv/eeNnEEgTeD4tdXY7vWVOcdp20POm/a2Hmd2P3444/o2rWry/1xcXEYOnQodu3aZd1222234ccff/T2KTRlMpkUQ6B40izO1iv3+T7POz3msW6PYfHQxfh5ws+4re1tAMzTff29599xf5f7sWjIIsV5XJEP+LtoyCIMSROrxJKIiARywW6O8S5dtIkjCB75/SPW5S4t1H2d9h0mCgpUPX29GI1G9RK7bt26YeXKlbh8+bLT/ZcvX8bnn3+Odu3aWbcdP34cnTp18vYpdEU+9twMo/Nx8GKjY/Fot0fRtaXzhHhixkQUPlOI7snmYnJnvXwA4Nnez+LZ3s9i6h+mYkK3Cf4FTkREoc0gG1WhVy/t4giCREMi+qSY2xMaot2PJuGrWbOUOfFnn6l6+oDxOrEbOnQoLly4gL/97W/YsWOHojdGaWkpnnnmGZSUlGDw4MEAzCV83333HW7XyWjXvlbFWuZ2ffzWx9EgqoFfz739ke2QXpLQr73z/tSREZGYM2gOZvaf6bFnMhERhTl5YvfPf2oXR5A0NTQFAOw8vVPV8yYkACtlraaczGQadKoOd3LlyhVMmDABH374IQCgadOmyMjIQHFxMQ4fPozLly+jT58+2LhxI6qqqtC4cWNERUXhhx9+QEZGht8vJpB8He5EkiTEzIxBrVSLKX2nYPaA2QGMjoiIyAfvvw+MH29ePnIEuP56beMJsIgZtgKPnyf87LKWrD4qKpR5siijxqgy3ElcXByWLVuGxYsXo3///gCA7Oxs7NmzB+3atcOiRYuwceNGxMTEoLCwECNHjkR2drbwSV19fH30a9RKtQCAxg18H6uOiIgoYOTTZBrUrZ4UXV5xnqrnkw/F27y5qqcOGK9L7JwpKipCYmIiokQZsa+efCmxK7hUgLbz2lrXx90yDu8NC90eR0REpDPyJjunTinnxwpBUzZOwcvfmzsZbhizAXd0uEPV82dmmqth27QBfv1V1VPXmyoldnI7d+7E8uXLsWzZMmzatAlFRUV+Bagn3x77VrFeU1ejUSREREROpKballu21C6OIBl540jrclmV8+HH/GEpqdNLqhPty8F79uzBxIkTsX37dod9N998M9avX49WrVqpFlwwWYY78TTkSWSEMhd+vrfzoU6IiIg0ceONwPHjQKdOQKRwU8KrrlGMbWJXV+PK+sMynl1FBVBVBTTwr7+kX3Jycjx29PQ6sTt37hxuv/12FBUVITk5GUOHDkXv3r1RWFiI7777DmvXrkW/fv2wefNmJCcn+xt70HnqZQIA7/70Lh798lHFttbxoV3ETUREOmMZxy7Eq2At4mLirMtXqq+ofn75QMWlpUBSkupP4TVLAdSMGc6HWQN8SOymTJmCoqIi/Pvf/8Zjjz2m2JeVlYUPPvgA48ePx6JFizBr1qz6Ry2o8+XnHZI6ADDEhFfDVCIiEpxlioSmTbWNI0gaNZCV2AWgKjZeNvW71omdN7wuo83NzUVKSgrGW7pQ2xk7dizatm2LzZs3qxacSI5fOO50e0xkTJAjISIicsMye32YJHbyErtAVMXaJ3ai8zqxKygowMCBA132gI2OjsbAgQOxf/9+1YITSeOGzoc14YDBREQkjMpK23Js4OZRFYl8koDsX7JVP788sSssVP30qvM6sevQoQNWrVqFS5cuOd1/8eJFrFq1CtfrdCBETzNPVNdVO2w789SZAEZERETkI/lM9Y0auT4uRG3N36r6OUtKbMsDBwJHj6r+FF7zZuYJrxO7ESNGoLS0FFOnTkV1tTLJOXr0KJ555hlcvnwZf/zjH+sVrNYsvWJduVB+wWHbtddcG8CIiIiIfCTPQm6+Wbs4BHfm8hmcunTKq2MTE5XrWs67YDQa1ZtSrLy8HD179sS+ffvQpk0b3HrrrWjatCm2bt2KvLw8SJKE9PR07Ny5Ew207AtcD54GKN53dh9u+vdNim0tGrXA2afPBjo0IiIi773wgm1+2K+/Bq7O3x7q5NOKSS8pf88lScKyvcuQHJ+MgdcNxLmyc2j/enuU15SjIKsAyY3dj+RRUuKY3Gk9tZgqAxQbDAbs2LEDTz/9NEpLS7FmzRq89957OHLkCAwGA5599lnk5ubqLqnzpLSy1CGpA4BW1+hzvD4iIgphlqQOAHQ6rmx9yOdsr6ipUOz75tg3eOjzhzBo2SAcv3Acb+96G+U15QCANvPaeDx3w4bqxhpoPg1Q3LBhQ8ydOxdz587FmTNnkJ+fj+TkZLRu3TpkOxG89n+vOd2+5E9LghsIERGRL8IosUuITbAuX6y4iNhrzB1HyqrKMHi5rdRy37l9qKitcHi8OyGd2Mm1bNkSLe2mKlm9ejVOnTqFSZMm+R2YKOTdqC3evOtNdG3ZVYNoiIiIvCT6gGsqatKwiXW5pKLE2gb+juXKeWMjIyIdZpACgPLqcpfj0upt8g5Vw33zzTeRlZWl5imDxlWv2I/3f+ywTf4/AyIiIiHpLSPxg/x3+UDhAevyD7/+oDjuYsVFREcoy7RGrx6NxDmJ2HB0Q2CDVIE3vWK97jzhDaPRiO+++w51dXVqnTIo3DVClDfIBIDE2EScefqMYtwcIiIizZ07B1wrG61B6xb+QZSbn4s+H/Sxrt9+3e14d9i7aPd6O8VxfVL64K6Od+HFTS86PY99xwsL+9ZmNTWAi2F9g0KVzhO+PFkoK362mEkdERGJZ8cOrSPQTJPYJor1b45945DUAcD3+d87rYq12Hhso1fPV+04tK0wwqecVgVNDU1DPnElIiKdWrLEtvzQQ5qFoYVrGlzj9bEvbHzB5b5BywYpSsIuVTqflEHLQYo9YWLnhn0xZ85DOdoEQkRE5MnQobbl55/XLg4NqDkE2W+XfwMAPL7+cSTOScTK/65EV7v+kuvWqfZ0qmNi58aOU8pi7fRr0zWKhIiIyINz52zLYTJPrEXDaPXGJFn842IAwMKdC1En1WHU6lFYs0ZZ0COfP1Y0Loc7+c9//uNTtaMkSTh7NrRmYnju2+e0DoGIiMg7z8l+s2JitItDI6efPI3W/2rt93lmbJkBk9Gk2Pbfqv/Fxo1DMXCgeV3kIQJdJnaZmZnBjENIW05usS7/e8i/NYyEiIjIB9H1HqZWt1rFu862Rt44Ep/s/6Te5z5cdBjD2tqquq9c8f6xkiShuq46aB0vXV756dOn1+uEeu1cYDKZYDQaYTQane5PaZIS3ICIiIjqK4zGsPPE2N6IDokd/DpH4ZVCNJF1vP3gA2DMGPePkSQJP/32E57Kfgo/n/kZWzO34qZrHaco9UVOTo7TMXflVB3HTq9cjQcjH8Pum7HfYNB1g4IZFhERkffkBSsVFfqbC0sF9mPPAsCg6wbhzOUz+O+5/3p1jmGdhmHVn1ehwSxlCduVZyXEySaj8pQ9Ldy5EI+vf9y63jyuOc49c87NI7wX1HHsQpUvXamJiIiCzpLYde8elkkdANzR4Q6HbdGR0TBEO58uzJkvDn/hkNQBvr+l8qQOMJf6BQMTOzs1dTW45+N7MPLTkYrt3ZO7axQRERGRB5JkK0K6wzG5CRcbxmxwqO6MiYzByBtHOj1eeknC2afPol+7fh7PHRkJoNVPwPXr0aFTpRrhBgQTOzujVo/CmkNr8OmBTxXb3Y1UTUREpKmqKtuywfvSqVA0vNNwxXp0ZDRMOSaH4yw1cS0atUDOwzno3ba32/Mu2b0EmNANeGAIagZmqRWu6pityFz76rVYdWCV1mEQERH5pqLCthxmY9jZe6GPcmaJmKgYPNTVcSaO5PhkxXqjBo3cnjdzrW20kJMtFtVrWjH7mSy+PPwlntzwJEoqSnw/mQtM7K66UH4B58qcN2p8sa/zyYKJiIiEUCmrGgzT9nUWhhiDoq1daWUp3rzrTet6WlIaGkY1xEf3fqR4XFxMHHxx662+xzb568nWZUmSMGbNGMzbNg+93++NVQdWobau1veT2gm/gW5cqKipcLlPr0O4EBFRmGBip5D9S7Z1+aujXyEyIhLSS+Y2iHVSHa5UX3HoFNkoxn2Jnb09e8zNGn1JEX767SfrckVNhbUE70DhAfz50z9jZv+ZmPqHqT7FYY8ldleV15S73LfnzJ4gRkJEROSjggLbMhM7tyIjIp2OdOGpKtYZXwYqlquoqcD/Ffyfw/Zpm6fV74QyTOyuKq92ndg1i2sWxEiIiIh8NNQ2K4JisDXy+jfc16pYACgtdb69qrbK6fY2jdsAAIZ+NBQDlw50esxnBz/zOQ45JnZXrT281uW+zK6cXo2IiAR2/rxt+RqOuyo3/pbxXh0XG+1jp5P4U7h82fmu9356z+n237f6PQBg4/GNLk977yf3+haHHbaxu+rF6S8C7WH+J3NnxzvRt11fDSIiIiKqh8aNtY5AKA/e/KBXx9VJdb6dOLrSZYndol2LnG6vrK1026bfE2+mFGOJnYURDkkdAHz1wFdBDoSIiMgP8fFaR6C5mMgY63KThk3cHGnz/s/vK9Z3ProTR5846voB0RVOE7s6qQ7F5cVOH1JZU4k1B9d4FY8zRqMRJpPJ7TFM7NxgUkdERLqTmKh1BJqTTyoQHeld5WTRlSLFekbrDLRo1ML1A6IrHKpi66Q69HqvF06XnrZuu7bRtYiKiAJgnlZs9GejPcZScKnA4zGuMLFz4a0/voU7O96pdRhERES+ad1a6wg0Jx+mLCYqxs2R7hli3MziEV2Bo3YFev8991/sOLVDse26xOvQOt58TT7apxw7z5W289qi57s9fYrVgomdC5Jlzj0iIiLRpaeb//7pT74NrBai6lNi52w+WbePja7A3/+u3GQpmZPr1bYXGkb7PgTN9lPbfX4MwMTOJZ8bURIREWnFMr9VTP1Lp0JJYqytOtrbud4HpjoffsSlaMdh0pwlYeNoyAAAIABJREFUcC/1ewkNo4I3tiATOyciEIG/dPmL1mEQERF5p6bG/Deag10AwOqRqxEbHYtB1w1yOhixM+NuGYeRN45Es7hmKMjyoo1btLl3a61sFjD7KcF6t+2Nxg0bexxK5YnuT3gVozeY2DlxcvJJNG/UXOswiIiIPJMkWBt7scQOANCjTQ+ce/ocssdkez74qujIaHx838cofKYQyY2TrdsHpA5w8QBzYmcpLAWAmroaxSG5v+YCcF6SZ9E3pS/m3zXf6zg9YWJnZ+EfF6Jtk7Zah0FEROSdL76wLX//vXZxCCa+Ybwqc70nxCY432GX2F2pvoLH1z/u9FB3VbEfDP/Ar/jsMbGz81i3x7QOgYiIyHubN9uWjx3TLo4Q5bIaNcbcxq7q6uxhc3LnYMvJLb6dA7Y5ajs27eiwb+/ZvT5EasbETuYfA/6BqEjHHi1ERETCWr1a6whC2smSk853tN4JwFZit+HoBpfncFcV2yCqAQDg8/s/d9g3ZeMUL6O0YWIns+3UNq1DICIi8o3BzVhr5DeXvWq7LgUAXLhgXt11epfLczgbBsXCMkvGjS1udNiX/Yv3bQQtQi6xW7FiBVq0cDNStBtfHP7C80FEREQiuZOD6QfSz2d+drt/4ULz3+7J3R32LRpinjN29UHXpaqWEjtnquuqXe5zJaQSu9raWnz66adISUmp1+PnDpqrckREREQB9t//2pafUG/YDDK7XKWcN8w6aPHBEQCAhKt9K+w7Xn71wFeYmDHR4/nlM2N8/cDXin1ZPbN8DTe0ErsVK1Zg5MiR9e4F80QPfiCIiEhnyspsy88/r10cIWpUl1GK9d81/93VJfMMVb//vXnt66PKpOzG5raq1bSkNJfnl1f1Du44GCcn29r0pSak+hxvyCR2ltK6+++/v16PN/UzeRxAkIiISDj33GNbTnAxNAfV2/vD37cupzRJsVWdRpm7w1o6T1yqvKR4nDyneKnfS14/X5OGTazLuq2KXbBgATIyMhAbG4vMzEzFvrKyMowZMwbNmzdHeno61q1bZ903b9489O/fH3PmzMGHH37oV2ndS0bv33QiIiJhyOc25zyxqouNjsXPE37GU72ewpaHt1g7OyBtPRBZY03sOjfrrHicIcbWqUWerMk5G+JEPj+t/YDH3hAisUtOTsa0adMwbtw4h32TJk1Cfn4+cnNz8dhjj2H06NE4fvw4ACArKwubN2/Gc889hwMHDmDp0qW46667kJeXh8mTJwf7ZRAREQWfPLGLFOJnPeR0bdkVr97xKtontMeFigu2HT3mWxM7++pWeYmds+FONj24Cdsf2e6wXd7mrrrW9xI7ISaVGzHC3ABx165dKCiwzc9WXl6OlStXIjs7G2lpaUhLS8O6deuwZMkSzJgxQ3GOf/7zn9bl7t274/XXXw9O8ERERFqqq7MtM7ELuENFh2wrt7yH6uonAShL2uzXK2sqHc7TP7W/0/PLH1efqlghEjsLSf6/DgD5+fkoLy9Henq6dVt6ejoOHTpk/1CFHTt2uN2fk5ODnJycesdJREQkDCZ22mlxwFpi526sOl+qVCMjIhEZEYk6qc7t40wmk3XZaDTCaDQCECyxs28fV1xcjISEBDRu3Ni6LTU1Fbt37/breeRvAACH0j8iIiLdYGKnKWti52bmKnczTzgTExmDytpKtyV28sROTqg7wL7ELikpCSUlJbh0ydbT5NixY2jWrFmwQyMiIhKTPLFj54mg27fP/LdOqnN5TMMoHxO7q+3s6tPGTqjEzr7ELiUlBQaDAXv32ibB3bdvHzp37mz/UL+ZTCZWzxIRkf5YCkWY1GnivffMpXbuqk3tS+yczQsrZ2lnZ3/OnJwclyV1FkIkdrW1taioqEBNTQ1qa2tRWVmJ2tpaGAwGjBo1ClOnTkVeXh7efPNNbNu2DQ8//LDqMZhMJkX1LBERkS5YSuxYDauZwkKgtq7W5f6uLbsq1ru17ub2fJYhVeyrYo1Goz4Su5kzZyIuLg5z5szB8uXLYTAYMHv2bADA/Pnz0aZNG/Tq1QuLFy/GihUr0L59e20DJiKi0HfmDLBsGXDxotaRuMfETnNffQXUSq4Tu7iYOMW6dSw8F1yV2HlDiM4TJpPJZQYaFxeH5cuXByUG+04VREQUxvr2BY4eBe6+G/jiC62jce3wYfPfat/bY5GfStoBAK5cAWpjXSd2AJBkSEJxeTEA5TRizrhqY+fNqB5M769iVSwRESkcPWr+++WX2sbhyWefaR1B+Iowl5Y2b64sXXt/2PuuHuEVy+DG5TXliu26qYolIiIi0p1Ic4lacrKtKva2trch85ZMh0On95tuXW4S63yKMYtGMY0AAFeqr/geks+PICIiClUbNwKPPAJcnbpSeAcOaB1B2Fk3yjZnPSLNpXS1tcCm45sAAD/8+oPTx/3t1r9h5b0rsXfiXjSIauD2OSxj4rnrkOGKEG3sRMA2dkREhEGDzH+3bNE2Dm+cPAnceKPWUYSdIWlDcO8N92L1wdWKxM6T6Mho3N/lfq+eo7SyFACQfzFfsd2bNnZM7K7yVGdNRERhxNK+TmRvvaV1BGGrXYK504Qlsaus9r1kzZ3DxeYOMfsL9yu2Wwqg3M2YxapYIiIiPYpyPYUVBZZlOBJLYvfOiWc0jEaJiR0REREA7NihdQS+YWKnGfvE7vOz8wL2XO6mKnOGid1VnFKMiCjMHTumdQS+sU/sbrhBmzjCkDWxi6oBILk91l/ysex0M6WYCDiOHRFRmNPbXKv28R48qE0cYSg6QtZFIbIWaYaeqp7f2N5oXZaPj8dx7IgofEyfDnTrBuTlaR0J6dXJk1pH4BtvumJSQFhL7AAgsgY94v9sXX381sf9Pv+wtGHWZV+nFWOvWCLSv7o6YOZM8/Kf/wzs3q1tPKRPzz2ndQS+qfF9HlFSh2XKLwDAYxk4fMVWDf5Cnxf8Pr88cWRiR0ThR15ysWePdnFQ6KqsBBo21DoKpYIC5XpamjZxhCFFiV2L/dhx2TYsSaMGjVQ9v6+JHatir2LnCSIdY5UUBdq//qV1BI6WL1eud+miTRxhSJHY+bCvPuevrvOt8wRL7K7iAMVEOsYqKQq07du1jsAzJnZBU1FT4XJfTGSMy33eclVixwGKiSg8sMSOAq262vMxWuraVX9tBHWsccPGLvepUWInb8PHqlgiCj9XrmgdAYU6KbBjlflt1SogLk7rKMJGs7hmLvdFRvifWsmTwwOFB3x6LBM7ItK/ykqtI6BQV+fb6P9Bp7cx+HQuKsL1rB8RKlwLeWI3fOVwnx7LxI6I9E/0H13SP9FK7PLzletM7IJKjerWQJ2fiR0R6R8TO1JDjx6u94nWjnPwYK0jCGuBTuz86YDBxO4qDndCpGNM7EgNzVy3m0JVVfDi8MahQ8r1SP6cB1NUpOuqWDW4Shw5V6wPOFcskY4xsSM1uBs2Z+tWoKgoeLH4ilWxQaVVVSzniiWi8GCf2H3/vTZxkL55qm7961+DEwcJz13nCTWwjR0RhTf7xG7/fufHEbnjaaDrVauCE0d9sMQuqAJdYudPVS8TOyLSP/vEju2NqD70PIMJE7ugCnQbO3/GwuO3HxHpHxM7UoNoPV99kZysdQRhRY1BiN2JjY6t92P57UdE+mef2LH0guqDJXbkpUAndvEN4q3LLRq18OmxTOyISP/sE7sY/yfhpjCk58SOgirQid31Sddj/C3j0bVlV+yduNenxwa29Z+OWIY74ZAnRDpkn9g1aKBNHKRvTOzISxEIfAnpu8PeddiWk5PjccxdJnZXeRoXhogExsSO1KDnNnYUVIEusXPFUgA1Y8YMl8ewKpaI9M/+B5mJHdUHS+zIS64Su+N/Px7kSBwxsSMi/WMbO1IDEzvykqvhTtontA9uIE4wsSMi/bNP7DjFGNUHq2LJS00NTW0rNQ2BvDux45Ed2gUkw8SOiPSPiR2pQa8ldrm5WkcQdlo0aoHn+zwP5PcG5h8FPvwKtybfqnVYAJjYEVEoYGJHatBrYnfzzVpHEJZeHvgyhhd/D1xqg5tu0joaGyZ2RKR/9omcJGkTB+mbN1WxIv6nIZoDXGgl6mpTO5Fq8ZnYEZH+scTONxcuAA89BLz1ltaRiMVSYpeZaX6PTp1yPEaEX3D7+5uJnWaY2BERBQITO9889RSwdCnwP/8DnD+vdTTisCR2CQnmf61bOx5TXR3cmJyxzyI4N7JmmNgREQUCEzvfbNpkW750Sbs4RGNJ7NyVgIlwb8ljuOkmzhOrISZ2AjOZTB6n6SAiQTGx8428k8Dly9rFIRrLr7PoiZ08ixg9Wrs4KOiJXU5OjseZspjYXWWZK5aIdIiJnW/kbcdefVW7OERjqWZ1V7Upwr0lzyKinA+US8ER7MTOaDQysSOiMMDErv7OndM6AjEUFdmWV650fZwIdW7y+5uJnaZYFUtEFAhbtijXmdh5jw3vzfbvty3/8ovr40S4t+RZBK+fppjYEREFwhtvKNdF+PHVCyYGZt7eMyLcW6yKFYbl7S8r0zYOOX6iiSj0iPDjqxfsUWnm7T0jQtEMq2KFsXWr+W9ZmTjjojOxI6LQw8SOfHXNNbbliRNdHyfCvcWqWGHs22dbLizULg453hFEFHpE+PHVi9hYrSMQw8iRtuX+/V0fJ8K9xapYIYky1TATOyIKPaLUiYjqrrtsy3feqV0cIsnPty2LPtyJPAaW2AmDiR0RUaCI8OMrsqQk2zLb2DlyVwomQhs7ltgJiYkdEVGgMLHzngiJimjcJUsi3FtM7ITExC4ATpw4gebNm6N///7o378/iuQDThJR+BDhx1dk8lI6vleORC+xY1WskERJ7NxMiKdPRqMRn376qdZhEJGWmKy4J0/sREhUROMuWRKh/SZL7IRkmZFOayGX6ufm5mLgwIFYvHix1qEQkVaY2LnHEjv33CVLIiR2mzbZltlGUhhVVVpHYBZSiV3r1q3xyy+/4Msvv8SGDRuwe/durUMiIi0wWXGPJXbuyRO7559X7hPh3nriCdvy2bPaxUEKonyUhEnsFixYgIyMDMTGxiIzM1Oxr6ysDGPGjEHz5s2Rnp6OdevWWffNmzcP/fv3x9y5c9GgQQMYDAbExcXhL3/5C7755ptgvwwiEoEIP74iY4mde/Kq2H/8A3jlFdu6CCV2cmxjJwxRbg1h2tglJydj2rRp2LBhA8rLyxX7Jk2ahPz8fOTm5mLDhg0YPXo09uzZg9TUVGRlZSErKwsAUFpaivj4eEiShOzsbDzyyCNavBQi0hqTFe+JUswgEnmJXUQEcN11tnXR7i22sdNUUhJQXGxeFiWxEybVHzFiBIYPH44k+fhKAMrLy7Fy5Uq8/PLLSEtLwxNPPIFevXphyZIlDufYsmULMjIyYDQa0apVK/To0SNI0RORUET78RUNS+zcs0+W5KViovx6W7DETlMLF9qWRbk1hCmxs5Ds3pn8/HyUl5cjPT3dui09PR2HDh1yeOzQoUMxdOjQgMdIRIJjsuIe29gpefpFFjkRZomdphITbctM7FyIsOvhU1xcjISEBDRu3Ni6LTU11a+OETk5OcjJyan344lIcKL9+IpG5ERFC6dOKdcPHAB697ats8SOXNDy1jCZTNZlo9EIo9EIQMDEzr7ELikpCSUlJbh06ZI1uTt27BiaNWtW7+eQvwEAMGPGjHqfi4gExGTFvcJC2zJL7BzZDyEiciLMEjtNaXlryBM7OeFSffsSu5SUFBgMBuzdu9e6bd++fejcuXOwQyMivRCtVEUkZWXA2rW2ddESFRHYJ3YssSMX5LeKKLeGMHdEbW0tKioqUFNTg9raWlRWVqK2thYGgwGjRo3C1KlTkZeXhzfffBPbtm3Dww8/rOrzm0wmVs8S6VXDhsp1Jiuu2X/PscTOfSJnv5/3FskEO7HLyclxWVJnIUxiN3PmTMTFxWHOnDlYvnw5DAYDZs+eDQCYP38+2rRpg169emHx4sVYsWIF2rdvr+rzm0wmRfUsEenIbbcp1/nj65p9EsP3yn3VKyB2iR1nntBUsBM7o9HoMbETpo2dyWRyGWxcXByWL18e3ICISD/sv1GZrLhmnwiwxA7YuVO5rqc2dkzsNCV/+99/HxgwQLtYLIQpsdMaq2KJdMz+x1a0H1+RsMTO0Z/+pFy3HwNV5BI70pT81vjww8A/nzdVscKU2GnN0xtFRAJjYuc9+/ZjTFQctWypXGeJHbkQ7LffMqqHu9E8WGJHRPrHxM579okd3ytH7qpimQiTjIh5NRM7ItI/trHznv0vERMVR+46T4h2b8XEaB1BWGNiJzC2sSPSMZbYeU8+BxLAxM4Z0Uvsfvc72/KwYdrFQUFP7HQ13InWONwJkY4xsfNetF3TahESFdGIPtxJ69bmv7feCjRooG0sYU6LNnZM7Igo9DGx8559YhKIRKWmRowEqL7s7x/ROk9YYmBSpzkRJ/4QMCQiIh8xsfPewYPKdbXfq4ICoG1boG9f/V4H+7hFK7GzxCBiA68wI+IlYGJ3FdvYEelYMEqhQsWDDyrX1X6vnnoKOHMGyM01/9Oja65RrotWYme5ZiIWF4UZEdvYcRy7qziOHZGOscTOe9XVynW1E7viYttyRYW65w6G//f/HNshilZiZ7m/RSwuCjMcx46IKBCY2NWf2omKaD1IfdWhg+M2UUvsmNhpTsRLwMSOiNzTw49zKCd2gX7/mdgpOfulVqPETs33glWxwmBiR0T6UlJiHjOrb1+xJ4sP1QGKjxwB2rUDHnggcM+h9nv1zTe2ZT0mdjU1jtv8LbF74glzEhYXV/+45FgVKwwRc2sBQ9IGO08QOTFrFnDoEPD998DatVpH45r9j63ISagvxowBfv0V+OgjoLAwMM8RyOQrNjZw5w6UlSsdt/lbYrdggflveTlw4UL94pJjVaww2HlCYOw8QeTE2bO25cuXtYvDk1BN7E6etC2rVbIWEaFMTv70J3XO64x9JwQ9KClx3KZmGzs1EmlWxQqDnSeISF/kP0Ii/4iEamInf11q/YLIzzN1KnDnneqc1xk9XgdniZeavWLV+ByxKpbcEPibmog0F4jEIhDsf2z1mFA4E4jEOpjt3py1VxOdsxI5NUvs1LiOrIoVhojNSJnYEZFr8h8xPZXY6TGhcEYvibUrerwOgS6xUwOrYoUhwu1gj3cFUSBIknmC7ogI4MMPg/vc+fnm6rXXX/f/XHpN7EKlxE7e0F4PiZ39r1yoJHaitbFjVawwmNgJjL1iSVVr1gC7dpmXx4wJ7nOPHg1s2ABkZfl/Lvm3lsg/IqGa2Mmp9QsSyGsqH+oE0Gdid9ttjttELbET+TMZJoJ9O7BXrA/YK5ZUdfy4ds8tn59Tkvz78tdL54lQbWMnF4hfELUTg4IC5boISZCv7r7bcZtoJXYWTOw0F+xbnL1iibQiyg+av3HopY0XEzsx6TFmZ9QssVNzuBPSnIhjoTOxIwoEUb541SxdELnELhyqYgPxC6J2si7yPeKtQLexU5PI/9kKE6J81cuFwKeQSECifPmHa4mdHtt2eSLiL4g9+3tEDzF7Q7QSOxKGiJeTiR1RIIRKYqeXEjtWxdaP2sl6KCR2eugVq8f3NUSJeCkE/qYm0jFRPu1qltgxsdMWE7vg8JTYifSaRC5FDxMi3Q4WAn9TE+mYlp92NX+E5AlSVZV/5wqkwkLlOhM7bQT7Hvn2WyAlBWjXDti71/Pxn34K9OgBZGf79jysiiUXRLycTOyu4jh2pCpREjt/q42+/tq2/MYb/p0rUPbvd9zGxM613r2dL6vBflDsQH8OrlwBfv3VPCh3dbXn4++/H9ixA3joIdfHeJp5wtd76+JFz+f3lYjZRJhq1y64z+fNOHZM7K4ymUwwGo1ah0GhQpQqEjV/AI4eVe9caiou1jqC4FDrWg4ebFvu10+dc1rk5SnXA52A+DrYsuX4M2d8ex55Yufrf5YqKnw73heifM+EsVatgGuvNS83aRL45zMajUzsiMJauP7PPhRftx5mngh2G7tAvBZnMUdF2ZZ9TewC8Z6E4v2tY/fdZ/4rv020xMSOKBBE+Z90OPwAhMNrBPTRecJeMBM7tTr3qF0V683560uU75kwZ7k9RPkqYmJHFAiitLET5Zsm2ELxdQeixE5twe45HaxxFuVFMb4mdqHQU5jcslxiUUa5YmJHFAiiJHaifNMEUrj8ULIq1pEeqmIDIVzueZ1giR0RBY+a3zSifGt5Q0+xeksPVbFaJnaBLC30pyo2kO8Jq2KFwBI7IgqeUExw7IXDawT0URUb7MQuEFWxnkrsRGhjFy73vE6wxI4oHIjyCQ/X0gFR3n816eE1BfseCWS1spyavWLVpKfPZAhjiR0RBVagOk+ImliIGpfaWGLnKFht7ETtFUtCYIkdUTjQ8hMuH4Hfm9H49a6mxnGbKN+walLrNc2bp855nAl2YldeblsO5HAnavaKPXLE95jsheL9rWOWW48ldkShLDZW6wjMFi707/ENG9qWU1P9O1egLFqkdQTBodaP+eXL6pzHmQ4dlOuBTkAKCmzLapXYWaYRkPNn5gl7RUX+PV6OVbFCYFWsoDhXLKkqPl7rCMzWr/fv8ePH25YnTvTvXIHyv//ruC0USzT08JrGjlWuBzrmpk1ty4mJ9T/PoEG25e7dnR9z/fXmf/LnrA81kjE93AthxHJJg3FZvJkrNjrwYeiDpzeKyCeifPH6G4d8hut77vHvXIESLqUWotxT7gR7TiW1esUaDOa/Xbu6PkaNKlQgfDs0hbBgXgaj0Qij0YgZM2a4PIYldkSBIEqZfLj+iOghCfKVHl+TXsaxs5wnEPe4Hq8b1Ysol5qJHVEgiPIJ9zfBFOV1kD6uhV7HsQtkYhcIergXwkgwq2K9wcSOKBBYYqctUb5h1aTH18QSO8f3QM3n0NNnMoQxsSMKB6J8wv2NQ5TXQfq4FsFONPRYYqeH60g+ES2/ZmJHFAgssdNWKP546vE1BbMqVi8ldqKek0IGEzuiQBDlizccSuz0EGN92L8uPbxOLWeeEDWxs8eq2JATqMl+6ouJHVEgiFJip2Ycov6IOHuNIny7+kuPiZ09dp5giV0YYGJHFA5E+HQDLLHTMz0mdiyxCy69xRuimNgRhQMRPt0A29iFklB8Tf4K1xI7EopoX40hldgdPHgQmZmZGDBgAD7//HOtw6FwJkpVLEvs9Isldp6Fa4mdHu6FMCXCpQmpKcVefPFFvPfee0j0Z85AIjWI8OkGwqPEztlrFOX994ceEzt7bGMX2PdA1M9kmGFVbID8+uuvKC0txX333Ycnn3wSxcXFWodE4UyUEjvOPKFfTOx8O7+oiZ09NZ5Dj/dCCGNiFyC7du1Cfn4+PvvsM9x8881YvHix1iFROBPh0602PZUOhOL7H4qvyV+W/7hERIib2LHELuSJdhmESOwWLFiAjIwMxMbGIjMzU7GvrKwMY8aMQfPmzZGeno5169ZZ982bNw/9+/fH3Llz0alTJ/Tt2xdNmjTBsGHDsHXr1mC/DCIbUUrswqGNXajSY4ldsGOWJ3b+4MwTpBIRLq8QbeySk5Mxbdo0bNiwAeXl5Yp9kyZNQn5+PnJzc7FhwwaMHj0ae/bsQWpqKrKyspCVlQUAqKurQ15eHmpra7Ft2zb06tVLi5dCZCbCpxsIj3HsnBHl/feHHhM7e8GqivWn44T8PHopsdPjvRDCRKuKFSKxGzFiBABzdWpBQYF1e3l5OVauXIns7GykpaUhLS0N69atw5IlSzBjxgzFOSIjIzFlyhTcfffdSEhIwKuvvhrU10Ck8O23WkdgJkKJ3erVwIkTQKNGwMSJvj22ogJ46y3z8vXXAwYDsHevef2vfwXi4vyPT1RM7Dxbtcr8V+QSO/v23px5IuQwsXNDsntH8vPzUV5ejvT0dOu29PR0HDp0yOnjBw8ejMGDBwc0RiKvFBXZlrX88o2PV+9c9X0d77wDbNgAtGpVv8Tu6afNy/feCzRrBrz9tnl97FhzYtekCXDxovJxIny7qk2t1xQREbj3x77kLNDXIS/P/Dcqyr/zBDKxKylRrhsM6j8HaYqJnRsRdh+q4uJiJCQkoHHjxtZtqamp2L17t1/Pk5OTg5ycHLfPTaQaSdIuudu/X73n9vfH87ff/Itl9Wrl+rXXuj42Ly/0SjN691b/nIF+jyZNMv8LtIoK31+Ls+M3bw78ezJkiHrn+vBD8z8SRqNGwXsuk8lkXTYajTAajQAES+zsS+ySkpJQUlKCS5cuWZO7Y8eOoVmzZn49j/wNAMxvjuUfhQ5e09DE6xqaeF1DE69r8AnRK9bCvtQsJSUFBoMBey1tagDs27cPnTt3DnZoRERERMITIrGrra1FRUUFampqUFtbi8rKStTW1sJgMGDUqFGYOnUq8vLy8Oabb2Lbtm14+OGHtQ6ZiIiISDhCJHYzZ85EXFwc5syZg+XLl8NgMGD27NkAgPnz56NNmzbo1asXFi9ejBUrVqB9+/aqxyCvmqXQwGsamnhdQxOva2jidQ2+CMm+YRsRERER6ZIQJXZERERE5D8mdkREREQhIqwTO3fz0JI4qqqqMH78eLRv3x7NmzfH2LFjkZuba92/fft2ZGRkoGnTphg6dCgKCwsVj581axbatWuHdu3aWdtuWpw7dw5Dhw5F06ZNkZGRgR07dgTlNZFNXl4eYmNjMXbsWOs2XlN9W79+Pbp3744mTZqgY8eO+P777wHwuurZuXPnMHnyZHTo0AG33norXn75Zes+XlfBSGFs3LhxUt++faXDhw9L8+fPl+Lj46Vjx45pHRbZKSsrk0wmk3Ty5EmpsrJSevfdd6U2bdpINTU1UmlpqZSQkCBNmzZNOnnypHTPPfdIAwYMsD526dKlUtu2baVvvvlGys7OllJSUqSlS5da9w8YMEAaMWJcpIm5AAAFD0lEQVSEdPLkSWn69OlS06ZNpdLSUi1eZti6/fbbpb59+0pjx46VJEniNdW5nTt3SsnJydLbb78tlZeXS6dPn5ZOnTrF66pzU6ZMkYYPHy6dO3dOOnDggNSuXTvp22+/5XUVUNgmdleuXJHi4uKk77//3rrtjjvukKZPn65hVOStjh07Sl999ZX0wQcfSB06dLBuP336tBQREWFN0Pv16yfNmjXLuv8f//iH9Ic//EGSJEk6duyYFBERIRUUFFj3p6WlSe+//36QXgWtWLFCGjlypGQymaQxY8ZIkiRJH3zwgdSxY0frMbym+vLCCy9IL7zwgsN2Xld969atm/TJJ59Y1ydMmCA9/fTT/A4WUNhWxfo6Dy2J49SpUzh16hQ6dOiAw4cP46abbrLua9WqFZo2bYrDhw8DAI4cOaK4xl26dLFe4yNHjiAhIQHJycnW/bwHgufSpUt46aWXMG/ePMWsM4cPH1ZcM15Tffnyyy9RWVmJrl27IiMjA2+//Taqqqp4XXVuyJAhWLZsGX777Tfs3bsX2dnZGDJkCL+DBSTUlGLBFKh5aCmwqqqq8MADD+DRRx/F9ddfj+LiYodxDa+77joUFxcDMF/n1NRUxb7z589b97l7LAXWtGnT8Mgjj6B169aIiIiwzjzDa6pfxcXF2L9/PwBg6dKliImJwYMPPohGjRrh/PnzvK46NnXqVNx9991o06YNJEnC7NmzYTQanY4ty+uqrbAtsZPPQ2uhxjy0FDh1dXUYM2YM4uPj8a9//QsA0KxZMxw/flxx3LFjx5CUlATAfJ3l+48dO4amTZta9504cULx2F9++YX3QBDs3r0bGzduxOTJkwGY54m2lNrZXzOA11Qv4uPjAQAPP/wwbrnlFnTp0gUTJkzAihUreF11bujQobjhhhtw9uxZHDx4EF9//TVeffVVXlcBhW1ix3lo9UWSJIwfPx5FRUVYtWoVoqKiAACdOnXCvn37rMedPn0a58+fR6dOnaz77a/xDTfcAABIS0tDSUkJCgoKFPt5DwTeli1bcOLECaSkpKBVq1Z47bXXsHr1anTr1g2dO3fmNdWpBg0aIDU1FZGRtp8WS8LOz6p+XblyBRs3bsSTTz6JZs2aoVOnTsjMzMSaNWt4XUWkZQM/rY0fP17q16+fdOTIEWuv2OPHj2sdFjkxceJEqWfPntLly5cV20tLS6XExETJZDJJJ06ckEaMGCENHDjQun/ZsmXW3lvZ2dlSu3btpGXLlln3Dxw4ULrnnnukEydOSNOnT5eSkpIcnoPUd+XKFens2bPS2bNnpTNnzkhPP/20dN9990lFRUW8pjo3Z84cqUuXLtKePXukAwcOSN26dZM+/vhjXledGzx4sPTUU09JxcXF0tGjR6V+/fpJr7zyCq+rgMI6sSsrK5MeeOABKSkpSerSpYu0bt06rUMiJ06cOCFFRERIBoNBuuaaa6z/PvroI0mSJGnbtm1St27dpISEBGnIkCFSYWGh4vEzZ86U2rZtK7Vt21bRO0uSJOncuXPSkCFDpISEBCkjI0Pavn170F4X2ZhMJutwJ5LEa6pndXV10nPPPSclJydLGRkZ0sKFC6WqqipJknhd9Wzv3r3SuHHjpJSUFOmmm26Snn32WenixYuSJPG6ioZzxRIRERGFiLBtY0dEREQUapjYEREREYUIJnZEREREIYKJHREREVGIYGJHREREFCKY2BERERGFiP8PJDX53n8oRhI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347864" y="535355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79912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1960" y="461133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355976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572000" y="441292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Constitutive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2"/>
                <a:stretch>
                  <a:fillRect l="-1411" t="-8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2" descr="data:image/png;base64,iVBORw0KGgoAAAANSUhEUgAAA4kAAALeCAYAAAAH0lSuAAAABHNCSVQICAgIfAhkiAAAAAlwSFlzAAALEgAACxIB0t1+/AAAIABJREFUeJzs3XmcjXX/x/H3GcbYyb5NgzDWbCkSTdSNpJ2ShnvcSWSJQrjjaNMiKVGylkqLFuSXUM7YlRBlJ0pkb+waM+f3x/eecwwz48zMmbnOuc7r+Xicx7i+55prPperh+l9vpvD7Xa7BQAAAACApDCrCwAAAAAABA5CIgAAAADAg5AIAAAAAPAgJAIAAAAAPAiJAAAAAAAPQiIAAAAAwIOQCAAAAADwICQCAAAAADxsFRJdLpdatGihXr16KT4+3upyAAAAACDo2CokhoWFqXDhwoqIiFDVqlWtLgcAAAAAgk5AhsTu3burbNmyqlevXqr2pUuXqlatWqpevbrGjx9/2fe1aNFC33zzjZ544gmNGTMmt8oFAAAAANsIyJAYFxenBQsWXNbev39/TZo0SYsXL9aECRN05MgRzZw5UwMGDND+/fvlcDgkSSVKlNDp06dzu2wAAAAACHp5rS4gLS1atNCePXtStSUkJEiSWrZsKUn617/+pTVr1ig2NlaxsbGSpC+//FLffvutLly4oF69euVqzQAAAABgBwEZEtPy448/qmbNmp7j2rVra/Xq1Wrfvr2n7Z577tE999xzxWul9DgCAAAAQKhyu91ptgfkcNPc4Ha7eeXya+TIkZbXEGr3ZVVtufFz/f0z/HW97F4nq98fyP8d2vll17/3QL4v/l2z5prZuY5V38uLv3N/3VtOZwer/s4zEjQhsUmTJtq6davn+Ndff1XTpk0trAiZFRMTY3UJOSKQ78uq2nLj5/r7Z/jretm9TiD/94TL2fV5BfJ98e+aNdfMznUC+b8nXM7OzytQ7y0Q63K4rxQjLbJnzx516NBBmzZt8rQ1bNhQb7zxhq6++mq1bdtWy5cvV6lSpTJ9bYfDccX0DADBxOl0yul0Wl0GAPgV/7YhENg1O2R0XwHZk9i5c2fdeOON2r59uyIjIzV9+nRJ0rhx49SzZ0/deuut6t27d5YCIgDYUSB+CgkA2cW/bYA1ArYnMSc5HA6NHDlSMTEx/OMDAAAAIF1260l0uVxyuVwaNWpUuvcVsiExBG8bAAAAQCbZNTsE3XBTAAAAAIA1CIkAAAAAAA9CIgAAAADAg5AIAAAAAPAI2ZDodDrlcrmsLgMAAAAAco3L5bri/qOsbgoAAAAA6bBrdmB1UwAAAACATwiJAAAAAAAPQiIAAAAAwIOQCAAAAADwCNmQyOqmAAAAAEINq5umw64rFAEAAADwL7tmB1Y3BQAAAAD4hJAIAAAAAPAgJAIAAAAAPAiJAAAAAAAPQiIAAAAAwIOQCAAAAADwCNmQyD6JAAAAAEIN+ySmw657nQAAAADwL7tmB/ZJBAAAAAD4hJAIAAAAAPAgJAIAAAAAPAiJAAAAAAAPQiIAAAAAwIOQCAAAAADwICQCAAAAADxCNiQ6nU65XC6rywAAAACAXONyueR0OjM8x+G2486QV2DXDTEBAAAA+Jdds0NG9xWyPYkAAAAAgMsREgEAAAAAHoREAAAAAIAHIREAAAAA4EFIBAAAAAB4EBIBAAAAAB6ERAAAAACAByERAAAAAOBBSAQAAAAAeIRsSHQ6nXK5XFaXAQAAAAC5xuVyyel0ZniOw+12u3OnnMDhcDgUgrcNAAAAIJPsmh0yuq+Q7UkEAAAAAFyOkAgAAAAA8CAkAgAAAAA8CIkAAAAAAA9CIgAAAADAg5AIAAAAAPAgJAIAAAAAPAiJAAAAAAAPQiIAAAAAwIOQCAAAAADwICQCAAAAADwIiQAAAAAAj5ANiU6nUy6Xy+oyAAAAACDXuFwuOZ3ODM9xuN1ud+6UEzgcDodC8LYBAAAAZJJds0NG9xWyPYkAAAAAgMsREgEAAAAAHoREAAAAAIAHIREAAAAA4EFIBAAAAAB4EBIBAAAAAB6ERAAAAACAByERAAAAAOBBSAQAAAAAeBASAQAAAAAehEQAAAAAgAchEQAAAADgQUgEAAAAAHgQEgEAAAAAHoREAAAAAIAHIREAAAAA4EFIBAAAAAB4hGxIdDqdcrlcVpcBAAAAALnG5XLJ6XRmeI7D7Xa7c6ecwOFwOBSCtw0AAAAgk+yaHTK6r5DtSQQAAAAAXI6QCAAAAADwICQCAAAAADwIiQAAAAAAD0IiAAAAAMCDkAgAAAAA8CAkAgAAAAA8CIkAAAAAAA9CIgAAAADAg5AIAAAAAPAgJAIAAAAAPPJaXQAAAAAA5IqzZ6XDh1O/TpyQTp/2vk6dks6dk9xu85Kk2FjztUABqWBBqVAh87VgQalUKalMGal0ae/XiAjr7tEPHG53yp2HDofDoRC8bQAAAMC+kpOlffukXbuk33+X9u5N/XX/fhMAM8khKdPJoUIFqWpV6ZprzNfq1aVrr5Wio6W8gdFPl1EmIiQCAAAACB6JidLWrdLmzebrtm3er2fOZO/aKb2E+fNLYWGSwyHHnj1yV6liehXPnTM/4/RpKSkp89ePiJDq1JHq15duuEFq0UKqVUtyOLJXdxYQEi9BSAQAAACCwMmT0saN0vr10oYN5vXLL9L58759f9my0tVXS1FRUsWK3uGgF7+KFfMOHw27fMmWdLPDP/+YnskjR8yw1UOHzOvAAem336Tdu81r//6MayxZUrrpJikmRrr9dqlGDd/uLZsIiZcgJAIAAAABJjlZ2rJFWr1aWrXKvLZs8c4LTM/VV5thnDVrmlf16iYURkaaOYTZlO3scOaM6eX8+Wfva/166e+/0z6/enWpfXvprrtMT2OePFn/2RkgJF6CkAgAAABY7Nw5EwTj483XNWukhIT0zy9eXGrQwLwaNpTq1jXhsFChHC0zR7JDcrIZLrtsmXktXSr9+efl51WoID34oNSli7lnPw5LJSRegpAIAAAA5LLz500QdLmkJUtMMExv2GiRImbOXtOmUqNGJiBFRQXc3D2/cbtNaJw/X/r6a2nlysvnPNapI/XubVZaLVIk2z+SkHgJQiIAAACQw9xuadMm6ZtvpEWLTPA5ezbtc2vWlJo1M6GwWTOpdu0cG2aZWZZkh6NHpc8/lz76yPS0XqxwYalrV6l//2zNXyQkXoKQCAAAAOSAhARp8WITDBcsSHsIpWRC4C23mMVabr7ZLCAToCzPDn/8IX3wgTRpktnOI0VYmNSpkzRsmFSvXqYvS0i8hOUPGgAAALADt9tsPzFnjgmGK1dKFy5cfl61alLr1t5gWLZsrpeaVQGTHZKSzN/xxInm68Xuvlt68UWznYaPCImXCJgHDQAAAASb5GTphx+kr76SvvxS2r798nMKFDCBsF0787rmmtyv008CMjv8+qsJhR9/bJ6HZIbnPvqo5HSarT6ugJB4iYB80AAAAECg+ucfs9jMV1+ZXsMDBy4/p0YNbyhs2dIv208EgoDODjt3mrD43nvesFikiDRypJmzmDdvut9KSLxEQD9oAAAAIBAkJpr5hR9/bMLhiROXn9OsmRnqePfdubYJfG4LiuywaZP01FPSwoXetoYNpSlTzOqwaSAkXiIoHjQAAACQ25KSzJ59H38szZ4tHTuW+v3wcDO38O67pTvvlMqXt6bOXBRU2WHBAtODmDIEOCzMhMdnn5UiIlKdSki8RFA9aAAAACAnJSdLq1ebYPjZZ9Jff6V+PyJCat9e6tjRDCUtVsyaOi0SdNnh3DnphRekl17yLiLUsKE0a5YUHe05LaRC4ltvvaXdu3erQYMG6tq1a5rnBN2DBgAAAPxt504zl23mzNRbK0hmLlubNtKDD5oew6JFrakxAARtdvjlF+nf/5Z++skcFywovfmm9J//SMr4vtKfyRiE1q9fr2+//VY1a9ZUrUws/woAAACEhL//lj791ITDlStTvxcWJrVqZYLhPfdIJUpYUyP8o25d84xHjJBeeUU6c0Z65BHpxx9NWMxAWC6VmCndu3dX2bJlVe+STSGXLl2qWrVqqXr16ho/fvxl37d8+XLdcssteuWVVzRx4sTcKhcAAAAIXBcumH31HnxQKldO6tkzdUBs0kQaP17av19atMj0NBEQ7SFfPjPsdNEi8+wladIkM680AwEZEuPi4rRgwYLL2vv3769JkyZp8eLFmjBhgo4cOaKZM2dqwIAB2r9/v6699lqVKFFCDodDSUlJFlQOAAAABIht26RBg6TISOn226VPPpHOnzfvVaggDRkibd5s9jzs0yeoNrhHJrVuLa1dK11/vTlevjzD0wNyuGmLFi20Z8+eVG0JCQmSpJYtW0qS/vWvf2nNmjWKjY1VbGysJKlUqVJatGiRBg4cqPbt2+dqzQAAAIDlzp2TPv9cevdds0rpxQoUMMNIu3UzoSFPHmtqhDUqVpTi46XHHjPDjTMQkCExLT/++KNq1qzpOa5du7ZWr16dKgzmy5dPzz//vBXlAQAAANb59Vdp8mSzCM2l21a0aGGCYceOIb0ADSTlzy9Nny7VqSMNHpzuaUETEv3N6XR6/hwTE6OYmBjLagEAAAAy7cwZs5fhu+9KK1akfq9UKbOy5SOPpNr2AKHL5XLJ5XL5dG7AboGxZ88edejQQZs2bZJkhpvGxMRo/fr1kqS+ffuqbdu2WRpWGrTL2AIAAAA7d0oTJ5oeob//Tv1e69bSo49Kd9112ebpyBq7ZgdbbIFR7H+bdi5dulRXX321Fi1apJEjR1pcFQAAAJALkpOlBQukt94yK5VerEwZqXt302t4zTXW1AdbCciQ2LlzZ8XHx+vo0aOKjIzUs88+q7i4OI0bN049e/ZUYmKi+vXrp1KlSlldKgAAAJBzjh83PYYTJ0q7dqV+r3VrqVcvqUMHs9UB4CcBO9w0J9m1yxgAAAA28fPP0oQJ0gcfSGfPetsLFzaL0PTuLdWubV19IcSu2cEWw039zel0smANAAAAAkdSkjRvnvT665dvX1GjhtnLsFs3VihFtviygA09iQAAAICVTp82Q0rHjUs9pNThMENJ+/QxQ0vDwqyrMYTZNTvQkwgAAAAEmj//NAvRTJpk5h6mKFbMrFDau7dUubJl5SF0ERIBAACA3LR+vTR2rPTxx9KFC972qlWlJ56Q4uLM3EPAIoREAAAAIKclJ0v/93/Sa69Jl84Hu+kmaeBA6c47pTx5LCkPuBghEQAAAMgp//wjffSR9PLL0tat3vY8eaT77zfh8PrrrasPSEPIhkRWNwUAAECOOX1amjLF9Bz+8Ye3vUgRqUcPqV8/KSrKuvoQsljdNB12XaEIAAAAFjt2zCxG8+ab0tGj3vby5aUBA6SePdnCIsjYNTuwuikAAACQk/btM4vRvPuu6UVMUb26NHiwFBsrRURYVx+QCYREAAAAIKu2bZNeeUWaOVNKTPS2N2okPf20dO+9LEaDoENIBAAAADJrwwbp+eelL76QLh6y16qVCYe33io5HNbVB2QDIREAAADw1dq10nPPSXPnetscDumee6QhQ1ipFLYQsiGR1U0BAADgs9WrTTj8v//ztuXJIz38sAmHtWpZVxuQCaxumg67rlAEAAAAP1u+3ITDhQu9bXnzSnFxZlhp1arW1YZcYdfswOqmAAAAQGa4XNKzz0pLlnjb8uWT/vMf03PIHoewMUIiAAAAIJkFaL77zoTDZcu87RER0qOPmq0sKlWyrj4glxASAQAAAJdLeuYZM7w0RYEC0mOPSYMGSeXLW1YakNsIiQAAAAhdK1eacPj99962QoWkxx+XnnxSKlPGutoAixASAQAAEHrWrpVGjJC++cbbVqCA1KeP6TksXdq62gCLERIBAAAQOjZuNOFwzhxvW0SEGVb69NNSuXLW1QYEiJANieyTCAAAEEK2bJGcTunTT71t4eFmtdLhw1mQBiGDfRLTYde9TgAAAHCJnTulUaOkjz6SkpNNW548UrduZi5i5cqWlofAZ9fswD6JAAAACC379plwOH26lJRk2hwO6aGHpJEjperVra0PCGCERAAAANjHsWPSSy9J48dL58552zt2NMNNa9e2rDQgWBASAQAAEPxOn5befFN6+WUpIcHbfscd0nPPSQ0aWFcbEGQIiQAAAAheiYnS1KlmaOlff3nbmzc3PYo33WRdbUCQIiQCAAAg+CQnS599Jv33v2ZxmhR160qjR0vt25s5iAAyjZAIAACA4OF2SwsXSkOHSuvXe9srV5aefdYsTJMnj2XlAXYQsiGRfRIBAACCzJo1JhwuWeJtK13a9Cb27ClFRFhXGxAk2CcxHXbd6wQAAMCWtm2Thg2TvvjC21a4sPTUU9LAgVKRItbVBtuza3Zgn0QAAAAEn0OHzII0kyZ59zrMl0/q1UsaPtz0IgLwO0IiAAAAAsuZM9K4cWZ10pMnTZvDIcXGmtBYubKl5QF2R0gEAABAYEhKkj74wMwx3LfP237rrdKYMVL9+tbVBoQQQiIAAACst3ixmWP488/etrp1pVdfldq0YTsLIBeFWV0AAAAAQtimTVK7dtJtt3kDYvny0tSp0oYNUtu2BEQgl9GTCAAAgNy3f780YoQ0fbqUnGzaChWShgwxK5YWKmRtfUAIIyQCAAAg95w6ZYaQjhljFqiRpLAwqUcPyemUypWztDwAhEQAAADkhqQkacYMs3XFwYPe9jvukF5+Wapd27LSAKRGSAQAAEDOcrmkAQPMHMMUjRub3sSYGKuqApCOkF24xul0yuVyWV0GAACAfe3aJd13n3TLLd6AWKmSNHOm9MMPBETAAi6XS06nM8NzHG6325075QQOh8OhELxtAACA3HHihPTCC9K4cdI//5i2ggXNojRPPWX+DAQJu2aHjO6L4aYAAADwj6Qkado06b//lQ4d8rbHxkovvmh6EQEEPEIiAAAAsu/77828w40bvW3NmpnexOuvt64uAJkWsnMSAQAA4Ac7dkh33y21bu0NiJGR0qxZ0ooVBEQgCNGTCAAAgMz7+2/p+eelN9+UEhNNW8GC0tCh0pNPSgUKWFsfgCwjJAIAAMB3Fy5IU6eaeYdHjnjbu3Uz8w4rVLCuNgB+QUgEAACAb+LjpX79Us87bN7czDu87jrr6gLgV8xJBAAAQMb27ZM6dzb7GqYExKgo6ZNPpGXLCIiAzdCTCAAAgLSdOyeNHWv2PDxzxrQVKGDmHT71FPMOAZsiJAIAACA1t1uaN89sabF7t7e9Uyfp1Velq6+2rjYAOY6QCAAAAK9t26QnnpAWLPC21a1rVjG95Rbr6gKQa5iTCAAAAOnECWnQIBMIUwJi8eLS+PHS+vUERCCE0JMIAAAQypKTpQ8+kIYMkf76y7Q5HFKPHmYfxNKlra0PQK4L2ZDodDoVExOjmJgYq0sBAACwxtq1ZkuLVau8bc2amd7Dxo2tqwtAjnG5XHK5XBme43C73e7cKSdwOBwOheBtAwAAGIcOScOHS1OnmkVqJKl8eemVV6QuXUxPIgBJ9s0OGd1XyPYkAgAAhJykJGnSJBMQ//7btIWHm1VM//tfqUgRa+sDEBAIiQAAAKFg9Wqpd2+zCE2Kdu2kceOkGjWsqwtAwGF1UwAAADs7csQsQtOsmTcgVq4szZkjzZ9PQARwGXoSAQAA7CgpSZoyRRo6VDp+3LTly2dWMX36aalgQWvrAxCwCIkAAAB28+OP0uOPm68p2rY1q5ZWq2ZdXQCCgs/DTadOnaqTJ0/mZC0AAADIjqNHpccek264wRsQr75a+uIL6f/+j4AIwCc+b4ERFhamAgUKqEOHDoqNjVXbtm2VJ0+enK4vR9h1GVsAABCikpOl6dPNUNKjR01beLg0aJA0bJhUqJC19QFBzK7ZIaP78jkkvv/++/rggw/0/fffKzk5WaVLl9aDDz6orl27qnGQbbZq1wcNAABC0Lp1Zmjp6tXetttuM0NLo6OtqwuwCbtmB7+ExBR//fWXZs2apQ8//FDr1q2TJNWsWVOxsbF6+OGHFRkZmf2Kc5hdHzQAAAghx49Lzzwjvf226UmUpIoVzZYW990nORzW1gfYhF2zg19D4sW2bt2qTz/9VF9//bV++uknORwOtWjRQv/+97/VsWNHFQzQVbPs+qABAEAISE6WZs40Q0kPHzZtefNKAwea0Fi4sLX1ATZj1+yQYyFRklatWqV58+bpww8/1B9//OFpL168uEaOHKn+/ftn5/I5wq4PGgAA2NymTVKvXtKKFd62W26RJkyQatWyri7AxuyaHTK6L59XN73Yhg0bNHjwYEVFRal58+Z66aWXVL58eb311lv666+/NG/ePNWpU0cDBgzQM888k63iAQAAQt6pU6bnsGFDb0AsX16aNUv67jsCIgC/8rkncdeuXfroo480a9Ysbd26VZIUGRmphx9+WF27dlX0JROj//nnH1WqVEn58+fX77//7v/Ks8GunwYAAAAbmjNH6ttXShmxlSeP1K+f5HRKRYtaWhoQCuyaHTK6r7y+XqR69eqSpEKFCik2NlbdunXTLbfcIkc6k6Lz5cun8uXLKyEhIQslAwAAhLjffzdhcM4cb1vTptI770j161tXFwDb87knsXXr1urWrZvuu+8+FfJxr51du3apXLlyPp+fW+z6aQAAALCBxETpjTekkSOlM2dMW/Hi0ssvS488IoVlabYQgCyya3bwy5zErl27qn79+hkGvhUrVuj555/3HF9zzTUBFxABAAAC1sqVUuPGZv5hSkCMjZW2bZMefZSACCBX+PwvTVxcnOZcPNwhDV988YVGjx6d7aIAAABCyrFjJgQ2b25WMJWk6GizKM3770tlylhbH4CQku6cxBkzZmju3Lmp2j7++GNt2LAhzfPPnDmjpUuXqmrVqv6tEAAAwK7cbumDD6Qnn/TueRgRIQ0fLg0ebP4MALks3TmJBw4cUHR0tE6dOuXzxQoUKKAZM2aoY8eOfiswJzgcDo0cOVIxMTGKiYmxuhwAABCKtm41ex66XN62226TJk6UqlWzrCwAqdltTqLL5ZLL5dKoUaPSva8MF645dOiQzvxvPHzVqlXVv39/PfHEE5ddzOFwKF++fCpdurTy5vV5wVTL2O1BAwCAIHL2rPTii2YhmsRE01aunDRunNSpk5TOyvEArGHX7JDRffm8uumMGTPUsGFD1bfBkst2fdAAACDAffut1Lu3tHu3OXY4pMcfl55/XipWzNraAKTJrtnBLyHRTuz6oAEAQIA6cEB64gnp00+9bY0amT0PmzSxri4AV2TX7JDRfaU7NvSqq67S0KFDNXjwYM+xw8fhD8eOHctCmQAAADaTnCxNmWIWoUlIMG1Fipiew8cfl/LksbY+AEhDuiGxWLFiirhoRa1iPg6B8DVIAgAA2NrmzWZbixUrvG3332/mHlasaF1dAHAFDDcFAADwp3PnpNGjzStlYZrISGnCBKlDB2trA5Bpds0OWRpuCgAAgEyKjze9h9u3m+OwMKlfP+m556TCha2tDQB8lG5InDNnTpaHjt55551ZLggAACDoHDtm5h1Oneptq19fmjyZhWkABJ10h5uGhYVl7YIOh5KSkrJVVE6za5cxAADIZW639PHHZuXSQ4dMW4EC0rPPmrYg2D8aQMbsmh2yNNx0xIgRWf5hAAAAtvfbb2bPwwULvG1t2khvvy1VqWJdXQCQTSxcAwAAkBkXLpgVSkeOlM6cMW2lS0tvvCE9+KDEB+aArdg1O7BwDQAAgD+sXWsWplm/3tvWvbv06qtSiRLW1QUAfpRuSLzqqqs0dOhQDR482HN8paGkbrdbDodDx44d82+VAAAAVjp1SnrmGenNN6XkZNNWo4Y0aZIUE2NpaQDgb+mGxGLFiikiIiLVsS+YkwgAAGzl66+lxx+Xfv/dHIeHS08/LQ0bJuXPb21tAJADmJMIAACQlgMHpP79pc8+87Y1by69+65Uu7Z1dQHIVXbNDhndV9b2uQAAALCr5GSzv2GtWt6AWLSo9M470tKlBEQAtpfphWvWrl2rqVOnatu2bTp8+LCioqIUHR2tPn36qArLPQMAgGC2c6fUo4fkcnnb7r/frFxaoYJlZQFAbsrUcNNHH31UU6ZM8RyHh4crMTFRkhQREaFRo0Z5FroJZHbtMgYAAFl04YL02muS0ymdO2faKlWSJk6UOnSwtDQA1rJrdvDLcNMJEyZoypQpatasmZYsWaITJ07ozJkzWrFihZ555hlFRUVp6NCh+uqrr/xWOAAAQI5bv166/nqzGE1KQOzVS/r1VwIigJDkc0/ijTfeqHXr1mnXrl2qWLHiZe/v2LFDtWrVUvPmzRUfH+/3Qv3Jrp8GAACATDh7Vho1ShozRkpKMm3R0dKUKdJNN1lbG4CAYdfs4JeexM2bN+uhhx5KMyBKUvXq1dWpUydt3Lgxa1UCAADklvh4qX596eWXTUDMm1caPlzasIGACCDk+bxwTZ06dXTo0KEMzzl16pSio6OzXRQAAECOSEiQBg8221ikuO4603tYv751dQFAAPG5J3HYsGH69ttvNXbsWJ08efKy92fNmqWFCxdq4MCBfi0QAADAL+bMMdtXpATEAgXMUNNVqwiIAHCRdOckxsbGyuFweI7dbrdcLpf+/PNPhYeHq1mzZrruuuu0c+dO/fzzz9q7d6/q1q2ru+++W88++2yu3UBW2HVcMQAASMPBg1Lfvt49DyWpVSsTFq+5xrq6AAQFu2aHjO4r3ZAYFuZzJ+NlkpOTs/y9ucGuDxoAAFzE7Zbee08aOFA6fty0FS9utrqIi5Mu+jAcANJj1+yQ0X2lOydx9+7dOVYQAABAjvrtN6lnT2nRIm/b/fdL48dL5cpZVxcABAGft8CwE7t+GgAAQMhLSpLefFP673+lM2dMW/ny0oQJ0j33WFsbgKBk1+yQpZ7E9OzZs0eHDx/WuXPnPBdNSkpSYmKijhw5om+//Vbvvfde9irOouXLl+vDDz/UhQsXtHnzZq1YscKSOgAAgAU2bZIeeUT64QdvW48e0iuvmGGmAACf+NyTePr0aXXo0EHx8fER8+BiAAAgAElEQVRpJs6Lk6jVcxLnzJmjQ4cOqUePHmm+b9dPAwAACEnnz0svvCCNHi1duGDaqlUzC9Pccou1tQEIenbNDhndl8+r04wYMUIul0ulSpVSt27dVKRIETVr1kyxsbFq1KiR3G637rzzTm3ZsiXbBXfv3l1ly5ZVvXr1UrUvXbpUtWrVUvXq1TV+/Ph0v/+jjz7SQw89lO06AABAgFuzRmrUSHruORMQ8+Qx+yBu3EhABIAs8nm46ZIlS1S0aFHt27dP4eHhOn78uAoWLOgZWjp69Gi9+OKLCg8Pz3ZRcXFx6tu3r7p27ZqqvX///po0aZKioqLUpk0bde7cWd98843WrVunQYMGqUKFCvr9999VrFgxFSpUKNt1AACAAHX2rDRihDR2rJQygqlBA2nqVBMaAQBZ5nNP4s6dO3Xbbbd5QmCDBg1SzfkbOnSoqlSpohEjRmS7qBYtWuiqq65K1ZaQkCBJatmypaKiovSvf/1La9asUWxsrF5//XVVqFBBkjRt2jR179492zUAAIAAtWyZVL++NGaMCYj58pnhpj/8QEAEAD/wuSfxqquuUsmSJT3HNWrU0B9//KF9+/apUqVKkqSbbrpJiy5eatqPfvzxR9WsWdNzXLt2ba1evVrt27dPdZ7T6fTpehefFxMTo5iYGD9UCQAAcsypU9LQodJbb3nbbrhBmjZNql3buroAIAi4XC65XC6fzvU5JNasWVPLli3zHKfMF1y5cqU6deokSdq3b5/Onj2biVKt42uYBAAAAWDxYrNS6Z495jh/ftN72L+/mYcIAMjQpR1jo0aNSvdcn4ebPvzww9qyZYtatWqlHTt2qFatWipfvrxGjx6tLVu2aNasWfruu+905513Zqv49DRp0kRbt271HP/6669q2rRpjvwsAAAQIBISTDi87TZvQGzZ0ixMM3AgAREAcoDPITE2NlZxcXGKj4/X6tWrlTdvXr3wwgv6+eefVadOHXXp0kXnz5/XAw88kCOFFitWTJJZ4XTPnj1atGiRbrjhhhz5WQAAIAB8/bVUp440ZYo5LlTIDDVdskSqXt3a2gDAxnzeJzHFjh07VLBgQVWsWFGSNH/+fH3yySeqUKGCevXqpaioqGwX1blzZ8XHx+vo0aMqU6aMnn32WU9Afeyxx5SYmKh+/fqpX79+Wbq+Xfc6AQDAFo4elZ54QvrgA2/bbbeZfQ8rV7asLAChya7ZIaP7ynRItAO7PmgAAILe559LvXtLhw6Z42LFzDYXcXGSw2FtbQBCkl2zQ0b35fPCNSnOnj2ruXPnatu2bTp8+LCioqIUHR2t9u3bKyzM59GrlnM6naxqCgBAoDh4UOrTR5o929t2xx3SO+9I/xu9BADIPl9WOc1UT+LMmTM1aNAgHUr5dO8iNWvW1MSJE4MidNn10wAAAIKO2y199JHUr5907JhpK1FCGj9e6tyZ3kMAlrNrdvDLcNPvv/9ebdq0UfHixdWnTx81btxYxYsX17Jly7RgwQKtWrVKERERWrNmjWoH+F5Fdn3QAAAElT//lB57zCxQk6JjRxMQy5a1ri4AuIhds4NfQmLbtm21cOFCrVmzRk2aNLns/e+++0633XabOnTooDlz5mSv4hxm1wcNAEBQcLulqVOlJ5+UTpwwbWXKSBMnSvfdZ21tAHAJu2YHv4TEkiVLqmnTppo/f36659x8883aunWrDh48mLVKc4ldHzQAAAFvzx6z7+Hixd622Fjp9delkiUtKwsA0mPX7JDRffm80kz58uVVqlSpDM+JiopSiRIlMledRZxO5xUnbAIAAD9JTjZ7HNat6w2IFSuaoabvv09ABIBc4nK55HQ6MzzH557EV199VU6nU/Hx8bruuusue3/z5s1q0aKF+vTpo1GjRmWp4Nxi108DAAAISDt2SP/5j7RsmbetRw/p1VfNFhcAEMDsmh2ytAXG1KlT5bhoRbESJUqodOnSatq0qRo3bqx27drpuuuu086dO7VhwwbNmzdPkZGRatmypf/vAAAABJ+kJOnNN6Vhw6Rz50xb5crS5MnSrbdaWhoAIH3p9iRmdc9Dh8OhpKSkbBWV0+z6aQAAAAFjxw4pLk5ascLb1rev9OKLUuHC1tUFAJlk1+yQpZ7EadOm5VhBAADAptLqPaxaVZo+XWK0EQAEBZ/nJNqJXT8NAADAUmn1HvbrZ3oPCxWyri4AyAa7Zocs9SSm59y5c5o7d662b9+uw4cPq27dumrYsKHq1auniIiIbBcLAACCDL2HAGArmQqJCxcuVM+ePbV3797L3itXrpwWL16s2rVr+624nOR0OhUTE6OYmBirSwEAIHjt2CF17y4tX+5to/cQAAKWy+W64laAPg833bVrl+rXr6/z58+radOmuuOOO9S8eXMdPnxYS5cu1aRJk1SkSBHFx8erZs2a/qg/x9i1yxgAgFyTnOztPTx71rTRewjAhuyaHTK6L59DYufOnfXJJ59ozpw56tChw2Xvz5s3T3fddZcGDhyoMWPGZK/iHGbXBw0AQK5Iq/ewb19p9Gh6DwHYjl2zg19CYrVq1RQREaFff/01zffdbrfq1KmjAgUK6Keffsp6tbnArg8aAIAclV7v4bRp0s03W1sbAOQQu2aHjO7L580QDx06pMaNG2f4Qxo1aqRdu3ZlvkIAABDYdu40QXDAAG9A7NtX2riRgAgANuNzSIyOjtZnn32mgwcPpvn+wYMH9fnnnwfNwjUAAMAHycnSG29I117rHV5atarkcpleRYaXAoDt+BwSu3btqvPnz6tfv346evSopz0xMVGLFy9Wjx49dP78eXXq1ClHCgUAALkspffwiSfoPQSAEOLznMSkpCS1b99eCxcuVMGCBRUdHa0SJUrohx9+0MmTJyVJrVu31sKFC+VwOHK06OxyOBwaOXIkW2AAAJCW5GRp/Hhp6FDmHgIIeXabk5iyBcaoUaOyv3CNZBanefvttzV58mRt27ZN586dU3h4uKpXr64+ffro0UcfVViYz52TlrHbgwYAwG927jQrly5b5m3r00d66SWGlgIISXbNDn5Z3fTLL7/U9ddfr4oVK0oygfHw4cMqVapUUATDi9n1QQMAkGX0HgJAmuyaHfwSEq+55hpFRkbK5XL5szZL2PVBAwCQJfQeAkC67JodMrqvvL5e5MSJE6pVq5bfigIAABZLTpbeekt6+mlv72GVKqb3kDn7ABCyfB4n+thjj2n27NlauXJlTtYDAAByw2+/Sa1aSf37ewNinz5m5VICIgCENJ97EvPmzasCBQqoRYsWqlChgqpUqaJSpUqlee4XX3zhtwIBAIAfud3Su+9KTz4pnT5t2ug9BABcxOc5iZlZnCY5OTnLBeUGu44rBgAgQ3/8IT3yiLRwobetVy/plVekwoWtqwsAAphds4Nf5iTu3r3bbwUBAIBc5HZL771nhpaeOGHaKlUyvYe33WZtbQCAgONzSKxcuXIOlpH7nE6nYmJiFMPQGgCAnf31l/Too9K8ed62uDjp9delYsWsqwsAYAmXy3XFHSt8Hm6a4ocfftC8efO0ceNG7d27V7Vr11bjxo11xx13KDo6Ojv15hq7dhkDAJDKJ59IvXtLx46Z43LlpMmTpTvusLYuAAgids0OftknUZLGjh2rIUOGKCkpSZIUHh6uxMRESVKhQoX03nvv6d577/VDyTnLrg8aAABJ0pEjJhx+9pm3rXNnafx4qWRJ6+oCgCBk1+yQ0X35vBrNjBkz9NRTT6lOnTp68cUX9dNPP+ncuXM6fvy4vvnmG9WoUUOdOnXSvIuHswAAgNz11VdSnTregFiqlDR7tvTRRwREAIBPfO5JvOuuu7RgwQJt375dUVFRl72/e/duRUdH6/7779esWbP8Xqg/2fXTAABACDt+3CxMM3Omt+2ee6R33pHKlLGuLgAIcnbNDn5Z3XT58uV66KGH0gyIklS1alXdf//9+u6777JWJQAAyJoFC6T//Efav98cFy8uvfWW9NBDksNhbW0AgKDj83DT+vXra3/KL580JCcna926dapatapfCgMAAFdw8qRZubRdO29AbNdO+uUXqUsXAiIAIEt8DomDBg1SfHy8Ro0apUOHDl32/jvvvKMdO3Zo4MCBfi0QAACkYckS6dprzWqlklSkiDRlijR/vlSxorW1AQCCms9zEp955hl9//33WrVqlcLCwtSgQQPFxMTo1KlTWrt2rdatW6cSJUqoVatWl33vp59+6vfCs8Ou44oBACHgzBnp6afNSqUpWrWSpk2T0pkSAgDIOrtmB79sgREW5nOn42WSk5Oz/L05wa4PGgBgcytXSt26STt3muOCBaVXXpF69ZKy8XsaAJA+u2YHvyxcs3v3br8VBAAAMuHcOWnECGnMGCnlF3rz5tKMGVK1apaWBgCwH59DYuXKlXOwjNzndDoVExOjmJgYq0sBACB9a9ea3sPNm81xRIT0/PPSgAFSnjzW1gYACDoul0sulyvDc3webmondu0yBgDYyD//mDD44otSUpJpa9LE9B7Wrm1paQAQSuyaHfwy3BQAAOSSjRtN7+GGDeY4PFwaOVIaMkTKy69uAEDO4jcNAACB4sIFsxCN0yklJpq2a6+V3n9fql/f0tIAAKGDkAgAQCDYutX0Hv7wgznOk0caOlR65hkpXz5rawMAhBRCIgAAVkpKkt54Qxo+3KxiKkm1aknvvWfmIAIAkMuyvKnSmTNntGXLFklSUsqEegAA4LvffpNuuUV68kkTEB0O6amnpHXrCIgAAMtkKiQmJiZqzJgxioyMVOHChVW3bl1J0rhx4zRw4ECdPXs2R4oEAMBW3G5pyhQz33DZMtN2zTXS0qXSq69K+fNbWx8AIKT5HBKTkpIUExOjwYMH6+jRo4qMjPQsmZqQkKBx48apTp06OnDgQI4VCwBA0DtwQOrQQerRQzp1yrT17i39/LN0003W1gYAgDIREl944QWtWrVKzz33nA4ePKi4uDjPe06nU6NHj9bevXv15Zdf5kihAAAEvc8+k+rWlebPN8cVKkgLFkgTJkiFCllbGwAA/+NzSJw3b55atmyp4cOHq0iRIqkvEhamIUOGqFGjRpo3b57fiwQAIKgdPy516SJ16iQdO2baunSRfvlFatPG2toAALiEzyFx27ZtatCgQYbnNGnSRKtWrcp2UQAA2Ma335rew48+MsclS0qffip98IF01VXW1gYAQBp8DolVqlTR/JThMWlISkrS3LlzVaVKFb8UBgBAUDt92sw1bNtW2r/ftN1xh+k97NjR2toAAMiAzyGxdevW2rVrl6ZMmaLk5ORU7yUlJWnixInav3+/br75Zr8XCQBAUFm5UqpfX3r7bXNcuLBZzXTuXKlcOWtrAwDgChzulCVKr+DUqVNq2LChdu3apcjISJUqVUrr169Xjx499MUXX+jo0aOqVKmSfvnlFxUtWjSn684Wh8OhkSNHKiYmRjExMVaXAwCwi/PnJadTeuUVKeUD1ZYtpRkzJEbaAEBQcjgc8jEyBQWXyyWXy6VRo0ale18+h0RJOnDggIYNG6b333//sgvee++9eu211xQVFZW9qnOB3R40ACAAbNwoxcaar5IUESG9+KL0xBNSWKa2JQYABBC7ZoeM7itTITHFsWPHtH37dv3+++8qV66coqOjVbZs2WwXmlvs+qABABZISpJefVUaMUJKTDRtjRpJM2dKtWtbWxsAINvsmh38GhKPHj2qo0ePqkaNGp62yZMnKzY2Vvnz589epbnErg8aAJDLdu6UunUzcxAlKU8eafhw6b//lcLDra0NAOAXds0OGd2Xz+NfLly4oFdffVXVqlXTxx9/7Gk/e/asevbsqapVq+rNN9/MfrUAAAQ6t9ssSlO/vjcgRkdLq1ZJo0YREAEAQc3nkPj1119ryJAhqly5sm699VZPe/78+TVr1ixVrFhRAwYM0LRp03KkUAAAAsKff0rt2pntLc6cMW39+0vr10tNmlhbGwAAfuDzcNNu3bpp6dKl2r17txwOx2XvJyYmqmLFioqMjNRPP/3k90L9ya5dxgCAHOR2S7NmSY8/Lv39t2m7+mpp+nSpVStrawMA5Bi7Zge/DDddsGCB2rZtm2ZAlKTw8HDddddd2r59e9aqBAAgUB05Ij3wgNSlizcg/vvfZiVTAiIAwGby+npi1apVNX/+fCUlJSlPnjyXve92u7VkyRJFRkb6tUAAACz19dfSI49IBw+a49KlpcmTpbvusrYuAAByiM89ia1atdK+ffv07rvvpvn+zJkztXv3bt14441+Kw4AAMucOGHCYYcO3oB4zz3SL78QEAEAtubznMT9+/erTZs2+vXXX9WiRQtdf/31KlOmjA4fPqy1a9fK5XKpTJky2rRpk0qXLp3TdWeLXccVAwD8JD7eDCfds8ccFy0qjR8vxcZK6Uy7AADYk12zg9/2SUxISFCXLl20cOFCXbhwIdV7HTp00GuvvaZq1aplr9pcYNcHDQDIpnPnzD6Hr79uFqqRpNatpWnTzCI1AICQY9fs4LeQmOKff/7Rli1btH37dpUtW1bVq1dX+fLls11obrHrgwYAZMNPP0ldu0qbN5vjAgWkl182q5mG+Tw7AwBgM3bNDn4PicHOrg8aAJAFiYnS6NHSc89JKaNkrr9eev99KTra2toAAJaza3bI6L58Xt1Ukk6dOqXZs2dr7969OnnypJKTk9M8b+zYsZmvEgCA3LZtm5ln+OOP5jhvXmnkSOnpp82fAQAIQT73JP7++++67rrrdOTIkSuem154DBR2/TQAAOAjt1uaMEEaPFg6e9a01aljeg8bNbK2NgBAQLFrdvBLT+KTTz6pI0eO6IEHHtAdd9yh8uXLK4w5GgCAYLN/vxQXJy1caI4dDmngQOn556X8+a2tDQCAAOBzT2KFChUUHR2tJUuW5HRNOc6unwYAAK7g00+lxx6Tjh83x1FR0nvvSTffbG1dAICAZdfskNF9+dwVGB4erpo1a/qtKAAAcs3ff0sPPyw98IA3IHbrJm3cSEAEAOASPofE5s2b6/PPP79sf8Rg5XQ65XK5rC4DAJDTvvtOqldP+vBDc1yypPT559KMGVLRopaWBgBAbnO5XHI6nRme4/Nw03379ql58+Zq1aqVRowYocqVK8vhcPijzlxn1y5jAMBFzp6Vhg2Txo3ztt1+uzR1qlSunHV1AQCCil2zg1/2Sbzlllv0559/aufOnXI4HMqTJ48KFy6c5rnHjh3LerW5wK4PGgDwP+vXm+Glmzeb44IFpbFjpUcfNQvVAADgI7tmB7+sbvrbb7/J4XDo6quvvuIPAwDAEklJ0ssvm70OU6ZHNG1qtraoXt3a2gAACBI+9yTaiV0/DQCAkLZrl9S1q7RypTnOm9eExaefNn8GACAL7Jod/NKTCABAQHK7pSlTpAEDpNOnTVvNmtLMmdJ111lbGwAAQShTITE5OVlLly7V4cOHde7cOU/yTEpKUmJioo4cOaJvv/1W8fHxOVIsAACpHDwoPfKI9PXX3rZ+/aSXXpIKFLCuLgAAgpjPIfHIkSNq1qyZdu3aleF5efLkyXZRAABc0VdfmYVoDh82xxUqmG0tbrvN0rIAAAh2Pu+TOHToUO3atUsNGzbUyJEjVbJkSbVp00bPPPOM7r33XjkcDnXs2FF///13TtYLAAh1J09K//mPdM893oD44IPSpk0ERAAA/MDnhWvq1aungwcP6uDBg3I4HHrwwQeVmJiozz//XJL04Ycf6pFHHtHKlSvVsGHDHC06u+w6+RQAbG/5crM4zW+/mePixaWJE6XOna2tCwBgW3bNDhndl889ib/99ptuv/12zxYX9erV04oVKzzvd+nSRfXq1dPzzz+fzXIBALjE+fNmldKWLb0BsXVr03tIQAQAwK98DonlypVLtQdijRo1dOjQoVRzFJs2baq1a9f6t0IAQGj75RfphhvM/odut5Q/v/TGG9LChVKlSlZXBwCA7fgcEmvWrKmlS5fqwv82J65Xr54kpepN3LJli/KyFxUAwB+Sk6WxY6XGjaWffzZtjRpJP/1kVjAN8/lXGAAAyASfE93jjz+u9u3bq06dOvroo4/UsGFDVatWTSNHjlTp0qW1YcMGLV26VH379s3JegEAoWDvXunf/5ZcLnMcFiYNHSqNGCHly2dlZQAA2J7PH8O2a9dOTqdTf/75p3bs2KGwsDC9/vrr2r9/v9q3b6/hw4erQIECeuihh3KyXgCAnbnd0syZ0rXXegPiNdeYBWuef56ACABALvB5ddMUCQkJSk5O1lVXXSVJWr9+vb788ktVqFBBsbGxKlSoUI4U6k92XaEIAILa0aPSY49Js2d72x59VHrtNalwYevqAgCENLtmh4zuy+eQGBcXp0aNGtliOKldHzQABK1vvpG6d5f++sscly0rTZki3XGHtXUBAEKeXbNDRvfl85zEuXPnehatAQDAL06flgYNkt5+29t2993Su+9KpUtbVxcAACHM55BYrlw5nTx5MidrAQCEkjVrpNhYaccOc1ykiPTmm1K3btJFWy4BAIDc5fNw0+XLl+vOO+9Ux44d1alTJ1WpUkWlSpVK89yiRYv6tUh/s2uXMQAEhcREswjNCy9ISUmmrUUL6f33pcqVLS0NAIBL2TU7+GVOYpUqVXTs2LFUvYmOSz7pdbvdcjgcSkr5pR+g7PqgASDgbdsmPfywtHatOQ4PN2Fx4EApTx5rawMAIA12zQ5+mZMYFRWlypUrX/Ev6NLgCACA3G5pwgRp8GDp7FnTVq+e2e6ifn1rawMAAKlkegsMO7DrpwEAEJD+/NOsXLpwoTl2OKSnnpKee06KiLC2NgAArsCu2SGj+wrL6kXPnj2rLVu2SFLADy8FAFjk009Nj2FKQLz6amnJEumVVwiIAAAEqEyFxMTERI0ZM0aRkZEqVKiQ6tatK0kaN26cBg4cqLMpQ4gAAKHt77/N3MMHHpCOHzdt3bpJGzdKN99sbW0AACBDPofEpKQkxcTEaPDgwTp69KgiIyM93ZMJCQkaN26c6tSpowMHDuRYsQCAIPDdd6b38MMPzXHJktLs2dKMGVKxYpaWBgAArsznkPjCCy9o1apVeu6553Tw4EHFxcV53nM6nRo9erT27t2rL7/8MkcKBQAEuHPnzCqlt94q7dtn2m6/Xdq0SbrvPmtrAwAAPvM5JM6bN08tW7bU8OHDVaRIkdQXCQvTkCFD1KhRI82bN8/vRQIAAtzGjVKTJtLrr5vjggWld96Rvv5aKl/e2toAAECm+BwSt23bpgYNGmR4TpMmTbRq1apsF5VVCQkJiouL04ABAzR58mTL6gCAkJGcLL32mgmIv/xi2q6/XtqwQerZ06xkCgAAgorPIbFKlSqaP39+uu8nJSVp7ty5qlKlil8Ky4o1a9aoWbNmev3117V48WLL6gCAkPDHH2Zo6VNPSf/8I+XJI40cKS1fLlWvbnV1AAAgi3wOia1bt9auXbs0ZcoUJScnp3ovKSlJEydO1P79+3WzH1at6969u8qWLat69eqlal+6dKlq1aql6tWra/z48Zd9X9OmTfXhhx+qdevWateuXbbrAACk4+OPpWuvNdtZSNI110jLlklOpxQebmlpAAAgexxuH3eGPHXqlBo2bKhdu3YpMjJSpUqV0vr169WjRw998cUXOnr0qCpVqqRffvlFRYsWzVZRy5YtU+HChdW1a1dt2rTJ096wYUO98cYbioqKUps2bbR8+XJ98803WrdunQYNGqT58+erUqVKateune6//37Nnj077Zu26YaYAJDj/v5b6tPHu3KpJD3yiJmLWLiwdXUBAJBD7JodMrovn0OiJB04cEDDhg3T+++/f9kF7733Xr322muKiorKXrX/s2fPHnXo0METEhMSEhQTE6P169dLkvr166c2bdqoffv2nu/Zu3evRo0apZIlS6p06dIaPHhwmte264MGgBzlckldu5phppJUqpQ0ebJ0992WlgUAQE6ya3bI6L7yZuZC5cuX1/Tp0/Xaa69p+/bt+v3331WuXDnVqFFD5cqV80ux6fnxxx9Vs2ZNz3Ht2rW1evXqVCExKipK06ZNy9E6ACDknD8vjRghvfqqlPLLpF07ado0KYf/7QcAALkvUyExRYkSJdS0aVPVrFlTxYsX93dNucLpdHr+HBMTo5iYGMtqAYCA9euvUpcu0s8/m+P8+c1qpr16sXIpAABBxOVyyeVy+XRupoabStLYsWP15ZdfatOmTTp58qTKli2rxo0b64EHHtDDDz+clXrTdKXhpn379lXbtm1T9ST6yq5dxgDgN8nJ0ltvSYMHm55ESWrUyMxFvGhUBwAAdmfX7JDRffm8uunJkyd1991366mnntKKFSvkcDjUqlUrlS1bVt9//726du2q/v37X7byqb8UK1ZMklnhdM+ePVq0aJFuuOGGHPlZABDS9u+X2raV+vc3ATEsTBo2TFq1ioAIAEAI8DkkTpw4UXPnzlWXLl20cuVKHT16VIsWLdL69ev1xx9/qGvXrho/frwmTpyY7aI6d+6sG2+8Udu3b1dkZKSmT58uSRo3bpx69uypW2+9Vb1791apUqWy/bMAABeZPVuqV09atMgcV64sxcdLL7wg5ctnaWkAACB3+Dzc9KabbtK2bdv022+/qXAay5wnJCSocuXKuu6667Qo5X8uApRdu4wBIMtOnJD69ZPee8/b1q2b9OabUja3NQIAIFAkJkr//GO+ZvRyu83Ue4dDatzYofXr3Z7jlFd4uBQRYabrX/w1zOduOGv5ZXXT7du364EHHkgzIEpmOOjdd9+tefPmZa3KXOZ0OlmwBgAkafly6f/Zu+/wJqv3DeB36KCUXXYZlVlmBWTPsDeyVwEFEQQFREV/ItICIvoVFBQVUNmlINACypQRRtl7ySijZZaWUSjdbX5/PP3VvHAAACAASURBVIY0tJS0TfMmb+/PdeWC9z2hfWJUeuec85whQ4AbN+S6cGFg4UKgTx9FyyIiIgJkm/yTJ8CjR3Jc76NHpg/DvadPgWfP0n8kJmauhjp1zH+uk5MxMObNK5+1Fiwov6b1+6JFgWLFjI+iRbN38Y45DWzMnkns1asXrl69iuPHj8PRMXW2jIqKgoeHBxo0aIAtW7ZkqmBr4UwiERHko9SpU4FvvpG/gQGgXTtg8WKgdGllayMiItXS6yXQ3b8PhIW9/NewMCA8HIiMNP41pQwNAOtmh4IFJTAWLw64uwNlyqR+uLtLIM2s9DKR2SExODgYrVu3RvXq1fHOO++gffv2z5vJPHz4EB9//DHWrVuH/fv3w8vLK/PVWgFDIhHleBcvAoMHA8ePy3Xu3MC33wJjx9rPOhkiIrI5yckS7G7dSvtx+7b8GhNjue/p4AAUKgTkzy8zd+k9XF1lls7JyfhrWg+NRsKsXg/06KFBQID++bXhkZAg/d1iY42/vvj7Z89kFtTwiIw0/j42NmuvW6MBSpQAypcHKlYEKlWSXw2/L1o0/dOqLBISmzdvjnv37uHq1asAAEdHR3h5eSEqKgohISGIi4uDs7MzCqSxd+X+/fvmfAurYUgkohxLrwd+/RX45BPj39Cvvy5HW9SooWxtRERk85KSJORdv276uHHDGAITEjL/9QsXluBTvLj8WqwY4OYm9wsXljBo+L3hkS9f9h7dm13ZIT5elspGREiwTutx/74xWEdHZ+zr588vYbFqVfkrvnp1eVSsCDg6Wigkvvbaa5n6B6TRaHD9+vUM/ZnsxpBIRDnSvXvA8OGAYUuARgNMnAhMmyYziURERJDZritX5PFiGAwNzfi+PkdH0yWTpUsDJUtKCHwxENpiI21byA56vQTKF2dmQ0OBa9eAq1clTJrD2Rnw9ATOnrVASFQTW3ijiYisasMGYMQI+bgSAMqWBZYtA9i8i4goR4qLk2Bx+XLqR1iY+V9Ho5HQV748UK6caRA0/L54cVkSaq/sJTvExBgDY3Cw/HrlCnDhwssCJEOiCY1GAx8fH3Y3JSL1i4oCJkwAfv/deG/QIODnn2XNDhERqdr9+xISzp8HLl0yBsGQEPObwRQtKiEwrUe5cupfjGIvITE9kZHAv//Kvwfbtulw4oQOV69OtVxIDAgIQGBgIM6cOYOQkBBUr14db7zxBvr06YOWLVta5EVkNzW80UREr3TokDSn+W8vOQoWlP2IAwcqWxcREVlceLgEgPPnjaHw/HnjApJXKVoUqFLF9FGpElChguxty8nUmh0ssicxMTERH330EebNmwcAyJUrF8qXL4+IiAhERkbCwcEB//vf/zBhwgTLVZ5N1PpGExEBkM0iX30lj6QkudeqFbB0qSwzJSIiuxUZCZw5A5w9axoKw8Nf/WddXVMHwSpVgMqVpTkMpU2t2SG915X6wMOX+PXXXzFv3jy0adMG77zzDtq1a4ciRYoAAC5evIgJEybgk08+QZEiRTB06FDLVE5ERBlz5QowZAhw+LBcOzsDX38tS055tAURkd3Q66Vj6KlTwOnT8jh1Su69St680sWyRg3TR9my2dsFlNTD7JnEdu3a4dChQ7h+/TqKFi2aavzevXuoUKEC2rVrhw0bNli8UEtS66cBRJSD6fWy7/DDD409smvUkKMtXn9d2dqIiChdMTEyI5gyEJ4+LWfppcfV9eVhkJ8LWo5as4NFZhJPnjwJb2/vNAMiAJQsWRJ9+/bFpk2bMlclERFlzv37wLvvAhs3Gu9NmCAziC4uytVFRESpREdLGDx2DDh+XH69ePHVTWQqVABq15bP/V5/HfDyAjw8GAYpe5gdEhs0aICzZ8++dDw+Ph47d+5EzZo1LVJYdvP19WV3UyKyf5s2ydmH9+/Ltbu77D1s21bZuoiICDExMiOYMhBeuJB+IHRxAWrVSh0ICxSwXt2kbjqdDjqdLt3nmL3c9MiRI+jQoQN69eqF9957D/Xr138+lpCQAB8fH8yaNQvbtm1Dq1atslR4dlPrlDER5SDR0cAnn0i3UoO+fYH589l9gIhIAbGx0lDGEAaPHZMlpIb+YWlxcwPq1QPq1DGGwsqV5fB5sh1qzQ4W6W46ZMgQnD9/HqdOnYJGo0GRIkXQokULREVF4ezZs7h79y4KFCiAKlWqpPqzR44cydorsDC1vtFElEMcOwZ4e8tBV4D0Jv/5Zznugh0JiIiynV4PXL8uPcIOHZLHyZNAQsLL/0yhQhII69UD3nhDfvXw4P+27YFas4NFQmKuLCx4Tjb3pE4rUesbTUQql5gIfPst4OsrvweA5s2BZcuA115TsjIiIlV7+hQ4etQYCA8dSv/IiYIFjUHQ8Gv58gyE9kqt2cEijWtsLegREeUo167J0RYHDsi1oyMwfTowcSLg4KBsbUREKpKcDPz7r2kgPH9eZg/T4uwM1K0LNGoENGgA1K8vTWbYUIbsGVc8ExHZMr1eGtGMHQtERcm9qlXlaIu6dZWtjYhIBZ4+lSAYFCSPI0fSP3qiQgWgYUMJhY0ayT7C3LmtVy+RNWQ4JN64cQPh4eGIjY19Pj2ZlJSEhIQEREREYNu2bVi6dKnFCyUiynEePABGjgQCAoz3PvhAlpy6uipXFxGRHbtzR8Lg/v3yOHXq5d1G8+eXmUFDIGzYEChe3Lr1EinB7D2Jz549Q7du3bBnz540166mXNNq60tT1bqumIhUZNs2YNgw4O5duS5ZEli8GOjYUdm6iIjsSHKynEFoCIT790vDmZepVg1o0sQYCqtV44p+Um92sMiexClTpkCn06FYsWLo3LkzAgICULNmTVSqVAnnz5/HiRMn0L17d3z77bcWKzw78ZxEIrJJMTHAZ58BP/1kvNejB/Dbb0DRosrVRURkB2Jj5QgKQyAMCgIePUr7uc7OMkvYrBnQtKmEwyJFrFsvkRIsek5i3bp1ce3aNYSHh8PJyQk9evSAq6srVq5cCQCYOXMmvv76a5w+fRoVKlTIcvHZSa2fBhCRnTt5Uo62+Pdfuc6XD5g7V2YU2RKPiCiV6GjZT6jTAXv2yJEUcXFpP7dwYQmDTZtKMKxXTw6uJ3oVtWYHixyBUaBAAXTo0AFr1qwBIDNxixcvRkhIyPPneHl5wcvLCytWrLBA2dlHrW80Edmp5GRg1ixg8mTjIVuNGwPLlwMVKypbGxGRDXn2DDh40DQUvuxswvLljbOEzZrJ0lF2HKXMUGt2sMhy08KFC6NIijn4KlWq4ObNm7h16xbKlCkDAGjWrBn++eefLJZLRJSD3LwJDB0qP/EAsvnFxwf4/HM55oKIKAeLipKTf/bskf9NHj368lBYqxbQsqUcH9u0KVC6tFVLJVIVs38CqVq1Kvbt2/f8ulatWgCAAwcOoF+/fgCAW7duISYmxsIlEhGp1J9/AqNGAY8fy3WlSsCKFdI+j4goB4qKkn2EOp08jh0DEhPTfq6XF6DVyqN5c27bJrIks0Pi4MGD8dZbb6F169ZYsGABqlWrhlKlSmHmzJmoVasWTp06hZ07d+Ktt97KznqJiOzfkydy7uGyZcZ777wDzJkj+xCJiHKImBgJhTt3Art3SyhMSkr9PI1GziPUao2zhWwyQ5R9zA6JQ4YMgU6nw5IlS3Do0CFUrlwZM2bMwPDhw1GjRg0AQK5cudC/f/9sK5aIyO4dOAAMHmzswe7mBvz+O9Czp7J1ERFZQWKiBMGdO+Vx4EDajWY0GqBOHdNQWLiw1cslyrHMblxjcOXKFbi6uqL0fwu9N23ahNWrV8Pd3R2jR4+Gh4dHthRqSWrdfEpENiwhAZg+HZgxw3hqc7t2wJIlgLu7oqUREWUXvR44f94YCvfskcUULzKEwlatJBg2awYUKmT1conSpNbsYJHupmqi1jeaiGxUcLDMHh4+LNe5cwPffAOMG8dWe0SkOjduGEPhrl1AWFjaz6tSBWjTRh6tWsnCCiJbpNbsYJHupmrj6+sLrVYLrVardClEpFZ6PbBoETB+vPRtB4CaNYGVK6UNHxGRCoSHSxg0BMNr19J+nru7MRS2aQP81xyfiKxMp9NBZ+iq/hKcSSQiyg4PHgAjRwIBAcZ748fLDCJPbyYiOxYXJ3sJt2+Xx4kTaT+vUCGZITSEQk9PWVZKZG/Umh04k0hEZE07dgBvvQXcuSPXJUsCS5cC7dsrWxcRUSbo9cClSxIIt22Toymio1M/L08e2UtoCIV16sjRr0RkfxgSiYgsJTYWmDQJ+OEH470ePYDffuMBXkRkVx48kKWjhtnCmzdTP0ejAerVk8+/2rYFGjeWLddEZP8YEomILOHcOWDQIODsWbl2dQXmzpXzD7m+iohsXEICcOiQMRQePSoziC8qU0ZCYYcOMlvIswqJ1IkhkYgoK5KTgZ9+Aj77zHjYV/36gJ8fULmysrUREb2EXg9cvSrLR7dvl4Psnz5N/TxXVzmSon17eVStys+9iHKCl4bEqVOnQpPJ/wtMmTIl0wUREdmNu3eBYcPkpyxAjrOYNAmYMgVwclK2NiKiF0RHSxjcvBnYsgW4fj3t59WpYwyFTZtyCSlRTvTS7qa5snB2V7LhoGgbpdYORURkRevXAyNGyMYdAHjtNWD5cunaQERkA/R64PJlCYRbtshB9oYFDymVKmUMhW3bAsWLW79WIlum1uyQqe6m27dvN7lOTEzE6NGjER0djQ8//BCNGjVCqVKl8PDhQxw/fhzfffcd3NzcsGzZMstWT0RkS549AyZMkGY0BkOGyJLTggWVq4uICMbZQkMwTOvMQicnoEULoGNH2VtYsyaXkBKRKbPPSZw0aRK++eYbBAUFoXHjxqnGz58/Dy8vL4wZMwY//fSTxQu1JLV+GkBE2ezoUcDbG7hyRa4LFgTmzwcGDFC2LiLKsfR6+V+SYQnpy2YLy5UDOnWSR+vWQP781q+VyF6pNTuk97rMDonVqlVDuXLlsM2w9yYNPXr0wNmzZ3H16tXMVWolGo0GPj4+0Gq10Gq1SpdDRLYuKQn45hvA1xdITJR7LVsCy5bJT15ERFaUkdlCQzCsVo2zhUSZpbaQqNPpoNPpMHXq1KyHxHLlysHDwwP79u176XPq1auHx48fIzg4OHMVW4na3mgiykY3bshy0v375drJCZg+HfjkE54STURWYZgtNIRCnY6zhUTWpNbskKk9iS/q0qULFixYgB07dqBt27apxtevX48TJ05g/Pjxma+UiMiW+PkBY8YAT57ItacnsHIlULeusnURkerFxQF79wJ//SVLSdNapOXkBDRvbgyG1atztpCILMPsmcRjx46hXbt2iI2Nhbe3N9544w0ULVoUYWFhOHjwIP78808UL14cu3btgqenZ3bXnSVq/TSAiCzk8WMJh/7+xnujRwOzZsmhYURE2SAsTALh33/L2YVRUamfU7Ys0LkzZwuJrEmt2cEiexIB4OrVq+jVqxfOnj2baqx+/foIDAyEu7t75iu1ErW+0URkAXv2AEOHAqGhcl2sGLBoEdC1q7J1EZHq6PXAqVMSCv/+GzhyJPVzHB3lZJ0uXThbSKQUtWYHi4VEANDr9bh27RpOnz6Na9euoUqVKqhbty7KlCljkWKtQa1vNBFlQXw84OMDfPut/OQGyMf1ixYBJUooWxsRqUZ0NLBzp4TCTZuA27dTP6dIEfnfT9eucnZhoULWr5OIjNSaHSwaElOKjo6Gqx0uvVLrG01EmXTpkhxtcfy4XLu4yNLSMWP4kT0RZdnNmxII//5bAmJsbOrn1KolobBrV6BhQ/bFIrIlas0OFmlcY7B27VrMnTsXly9fRkREBJKSkrBgwQLExcVh3LhxWS6WiMhq9HpgwQLgo4+AmBi5V7u2NKypXl3Z2ojIbiUlybGqhmWkp0+nfk7u3LKnsGtXWUrq4WH9OomIXiZDIbFv375Yt24dACB/ip3SwcHBmD17Nvz9/bFlyxYU4roIIrJ14eHAO+9I60BAZgw/+USOt8idW9naiMjuPHkizWb+/luaz4SHp35OyZLG2cI2bYB8+axfJxGROcwOiT///DPWrVuHd999FxMnTsSKFSswbdo0AMDUqVMRFRWFBQsWYP369Xj77bezq14ioqzbsgUYNkxaCQJAmTLAsmVAq1bK1kVEdiU0FNi4EdiwQXpeJSSkfk69esZgWKcOkCuX9eskIsoos/ckNm3aFPHx8Thy5Ag0Gg18fX0xbdo0JCcnP39OzZo14enp+Xy20VapdV0xEb1CTAzw6afAvHnGe/36AfPnA4ULK1cXEdkFQzfSDRvkcepU6ue4ukqzma5dpflMqVLWr5OILEut2cEiexLPnTuH4cOHQ5NOE4cWLVpg9erVGa+QiCi7nTolzWkuXJDr/PklLA4ZwuY0RPRS8fEyS7hhg8wa3ryZ+jllywLduslDq5XeV0RE9szskOju7o7du3en+5wdO3agZMmSWS6KiMhikpOB778HJk0yrgVr0gRYsQIoX17Z2ojIJj1+LKvSN2yQX588Sf2c2rWBN9+UR+3a/KyJiNTF7JDYtGlTLFq0CNu3b0f79u1TjQcGBiI4OBjDhg2zaIFERJl26xbw1lvArl1y7eAATJkigdExw82diUjFQkJM9xcmJpqOOzrKLGH37vJgN1IiUjOz9yTev38fXl5eCA8PR6NGjeDi4oLdu3djxowZWL16Nc6cOYPChQvj3LlzKGXjC/A1Gg18fHyg1Wqh1WqVLoeIssPatcDIkcCjR3JdsaLMHjZqpGxdRGQT9Hrg5EnjMtK09hcWKAB06iSzhZ068VB7opxKbXsSdToddDodpk6d+tLXZXZIBGRf4rhx46DT6VKN1atXD7/88gvq1auX6YKtRW1vNBGl8PQpMG4csGSJ8d7w4cCcObIPkYhyrPh4QKeTUJje/sLu3SUYtmwJODtbvUwisjFqzQ7pva4MhUSDU6dO4eLFiwgNDUXJkiXh6emJhg0bZrlQa1HrG02U4x08CAweDFy7JtdubsBvvwG9eilbFxEphvsLiSir1JodLBISly5dijp16sDLy+ulzwkKCsLu3bsxefLkzFVqJWp9o4lyrMRE4Kuv5JGUJPfatpXZxNKlFS2NiKzv7l0JhYGBsiWZ+wuJKCvUmh0sEhJz5coFX19fTJky5aXP+fjjjzF//nw8e/Ysc5VaiVrfaKIc6epVmT08dEiunZ2Bb74Bxo/nqdVEOUhwsITCwED538GLf81zfyERZZZas0OmzklcsmQJNm7caHJv1apVOJXWzm4A0dHR2Lt3LypUqJCFUomIzKTXA0uXAmPHAlFRcq9mTcDPD0hnxQMRqYPhYHtDMDx3LvVzSpUCevSQh1bL/YVEROZ66Uzi3bt34enpiSjDD19myJMnD5YsWYK+fftarMDsoNZPA4hyjIcPgVGjpIOpwfjxMoPIU6yJVCspCQgKklC4fj1w40bq51SuDPTsKY8GDbiggIiyTq3ZIdPLTe/fv4/o6GgAQIUKFTB+/HiMHz8+zW/g7OyMYsWKwdEOzh5T6xtNlCPs2gUMHQrcvi3XJUvK3sMOHRQti4iyR1wcsGOHBMONG4Hw8NTPqVvXGAyrV2fjGSKyLLVmB4vsSVyyZAnq1KmD119/3aLFKUGtbzSRqsXHA5MnA7NmGTcbvfmmdC8tVkzZ2ojIop48kU6kAQHA5s3GFeUGuXIBzZpJ4+IePdh4hoiyl1qzg8WOwEhOTsYff/yBokWLomfPns/vN23aFJ988onJPVum1jeaSLUuXgQGDZKTrwHA1RX44Qfg3Xc5ZUCkEvfvy0xhYKDMHMbHm447OwPt2slsYffu/GyIiKxHrdnBIiHx7t276NixI86ePYvPPvsMM2fOBAA8e/YMHh4eePjwIerUqYPt27ejSJEilqs+G6j1jSZSHb0eWLgQmDABiImRe2+8Ic1pPD2VrY2IsuzGDWPjmaAgIDnZdDx/fqBLFwmGnTrJNRGRtak1O2Squ+mL1qxZg3PnzmH27Nl4//33n9/PmzcvQkNDsXDhQnz00Uf48ssv8csvv2S9aiLK2SIigBEj5LAzQGYMP/0UmDaNLQqJ7NiFC8C6dbKUNK2G6cWLy0rynj2B1q2B3LmtXyMRUU5n9kyiVquFRqPB7t27X/qc+vXr48GDB7h27ZrFCswOav00gEg1/vlHmtPcuyfXpUsDy5cDrVopWxcRZZjhqIp16+Rx8WLq55Qvb2w807gx4OBg/TqJiF5GrdnBIjOJ58+fR4dXdA+sUaMGAgMDM1YdEZFBXBwwaRLw/ffGe336AAsWAG5uytVFRBmSnAwcPSqn1AQEAGl9dlyrloTCXr3kaFNuLyYish1mzyT26tULmzdvxvXr11GqVKlU4xEREfDw8MDrr7+OAwcOWLxQS1LrpwFEdu3CBWDgQODMGbnOmxf46Sfg7bf50yORHTCcYWhYSnrrVurn1KsH9O4tj8qVrV8jEVFmqDU7WGQmsVOnTli/fj1GjhyJH3/8EeXLl38+Fhoaio8++ggxMTEYNGhQ1ismopxDrwd+/RX4+GMgNlbu1a8vzWn4UySRTUtIAHQ6CYaBgdKhNCWNBmjSREJhr148qoKIyF5k6AiML7/8EjNmzAAAFClSBMWLF0d4eDgiIiIAAD169EBAQED2VGpBav00gMju3L8PDB8ObNok1xqNLDf18QGcnJStjYjSZDjcft066Sv18KHpeK5cQMuWslK8Z08gjcVHRER2Ra3ZwWLnJALS5XTTpk04ffo0Ll++jBIlSqBKlSoYNWoUz0kkIvNt3SpLScPC5LpsWWDFCqBFC0XLIqLUoqPlP9l164C//5bD7lNycgLatJEZwzff5BmGRKQuas0OFg2JaqDWN5rILsTGAp99Bvz4o/Fev37A/PlA4cLK1UVEJp4+lUn+deuAzZslKKaUOzfQsaMEw27dgEKFlKmTiCi7qTU7WGRPYkrXrl3D5cuXcf36dYwePRq3b9+Gu7s7NGwuQUTpOXdOmtOcOyfX+fIBP/8MDBnC5jRENuDRI2DjRgmG27fL0tKU8uYFOneWYNi5Mw+3JyJSqwyFxCtXrmDChAnYvHkzAEmfo0ePxh9//IG///4bv//+O7y8vLKlUEvz9fWFVquFVqtVuhQi9dPrgXnzgIkTjT91Nmoky0srVlS2NqIcLjwcWL9ejqvYtQtITDQdL1AA6N5dgmGHDkCePMrUSURElqHT6aDT6dJ9jtnLTSMiIuDl5YWwsDA0btwYDg4O2LdvH5KTk7Fo0SKMHDkSDg4OOH78OGrWrGmJ+rONWqeMiWxSWJjsPdy6Va5z5QK++AL48ks2pyFSyP37ckzFmjXSnTQ52XS8SBHZW9i7t+w1zJ1bkTKJiGyCWrODRZab/t///R8ePHgAnU6H5s2bw9fXF/v27QMADB8+HFWrVkWbNm0QGBho8yGRiKxk0yZg2DCZqgCk//2KFUCzZsrWRZQDhYUZg+GePamDYcmS0o20d2/pTuqYqQ0pRESkBmb/FbB//350794dzZs3T3O8SZMm0Gq1+Ouvv/Dll19arEAiskMxMbK09OefjfcGDQJ++QUoWFC5uohymHv3jMFw797UwdDdXY6q6NNHzjN0cFCmTiIisi1mh8R79+69cv9eiRIlcPjw4azWRET27PRpCYQXLsh1/vzAr78C3t7K1kWUQ9y7J41nDMHwxZVEpUtLKOzbF2jcWFaAExERpWR2SKxZsybWrFmDuXPnIncamxOePHmCtWvXonbt2hYtkIjsRHIyMHcu8H//B8THy70mTWR5afnyytZGpHKvCoZlyhiDYaNGDIZERJQ+s0PigAEDMG7cOLz//vv47LPPTMZOnTqF77//HtHR0ejTp4/FiyQiG3f3rjSn2b5drh0cgClTgEmTuLGJKJvcvWsMhvv2vTwY9usHNGzIYEhEROYzu7upXq9H9+7dsWnTJmg0GhQqVAiPHj1ClSpVcPnyZQCAVqvFzp07bf68RLV2KCJSxMaNwPDhwIMHcl2+PODnJ+vYiMii7twxBsP9+1MHw7JljTOGDIZERJah1uyQ3usyOyQCEhSXLVuGH374AZcvX0ZsbCwcHR1RsWJFvP/++xg9ejQc7GDXu1rfaCKrio4GPv4YmD/feG/IEDkPsUAB5eoiUpnbt43BMCgo7WDYt688GjRgMCQisjS1ZgeLhcSU9Ho9wsPDUaRIEbsIhimp9Y0mspqTJ6U5zcWLcl2woDSnGThQ2bqIVOL2bTncfs0a4MCB1MGwXDnTYGjjC3iIiOyaWrODRc5JTCk+Ph7nz59HSEgIqlevjipVqmSpQCKyE8nJwPffy17DhAS517w5sHy5nIFIRJl265bpjOGLPDyMewzr12cwJCKi7JOhkPjw4UO8/fbb2LZtGxIMPyACyJ8/P/r27YtffvkFzs7OFi+SiGzA7dvAW28BO3fKtYMDMHWqdDO1s9UERLbi1i3TGcMXeXgYZwwZDImIyFrMXm4aHByMdu3aISQkBHnz5kXr1q3RoEEDRERE4NChQzh8+DAaNGiAv/76C8WKFcvuurNErVPGRNkmMBAYMQJ4+FCuK1aU5jQNGypbF5EdunnTGAwPHkw9/tprxmBYrx6DIRGR0tSaHSyy3HThwoUICQnBnDlzMGbMGDi+0NZ+3rx5GDduHObNm4epU6dmrWIisg3PngETJgC//Wa8N2yYnIeYP79ydRHZmdu3JRT++WfawbB8eWMwfOMNBkMiIlKW2TOJVatWhaOjI86ePZvmERdJSUmoWrUq8ufPjxMnTli8UEtS66cBRBZ17Bjg7Q38d8QNChUCFi6Un2KJ6JXu3ZMZwz//TPu4CkMw7NcPqFuXwZCIyFapNTtYZCYxLi4Obdq0eekZiA4ODqhfvz50Ol2miiQiG5GUBMyaBUyeDCQmyr2WLaU5TdmyytZGZOMiBgbvGwAAIABJREFUIqT5zOrVwJ490usppfLlJRT27ctgSEREtsvskNipUycEBARg8uTJKFWqVKrxkJAQrF27FgPZAp/Ift28CQwdChg+7HF0BKZPByZOZHMaopd49Ei27a5eLX2dkpJMx8uWlWDYvz/3GBIRkX0we7np06dP0a1bNwQHB+PNN99Ep06doNVqERUVhWPHjsHHxwehoaEIDAyEm5ubyZ+tXr16thSfWWqdMibKkrVrgZEj5SdeAKhcGVi5Un6qJSITkZHAhg0SDP/5x3gijIG7u8wW9u8v/Z14wD0Rkf1Sa3ZI73WZHRJzZfJvOI1Gg6QXP1ZVmFrfaKJMiYoCxo0DFi823hsxAvjhByBfPuXqIrIxUVHAX39JMNy6FYiLMx0vXlzOMezfH2jWjMGQiEgt1JodLLIncejQoZn+5kRko44ckeY0wcFy7eYmnUx79VK2LiIbER0NbN4swXDTJiAmxnS8SBGgd29ZTtqypazQJiIisndmzySqiVo/DSAyW1IS8M03gI+PcQNV69bAsmVA6dLK1kaksNhYmSlcvVpmDp89Mx0vVAjo2VNmDFu3BpyclKmTiIisQ63ZIb3XZfZimKCgoFc+Jz4+Hl988YX5lRGR9YWGAq1aSffSpCT5Cfd//5ONVQyIlEPFx8tM4dChQIkSEgJXrTIGxPz5gcGDJTSGhQGLFgEdOjAgEhGROpk9k+jo6IiJEydi+vTpcExjPc3Ro0cxbNgw/Pvvvza3B/FFav00gOiVVq8GRo2SrhsA4OkpzWnq1lW2LiIFJCQAu3bJOYaBgcaeTQZ58wLdusmMYceOgIuLMnUSEZGy1JodLLInsVq1avj222+xdetWLF++HDVr1gQg5ydOmTIF33//PZKTkzF8+HDLVE1ElvPkCTB2rCwnNRg1Cvj+e8DVVbm6iKwsKUnOL1y9Ws4zfPDAdNzFBejaVfYYdunC/zyIiChnMnsmMT4+Hj4+Pvjuu+/g5OSE6dOno3HjxhgxYgQuXbqEatWqYf78+WjevHl215xlav00gChNhw5Jc5pr1+S6SBHgjz+AN99Uti4iK0lOBoKCJBiuXSvLRVNydgY6dZIZw27d2NSXiIhMqTU7WOQIDIMjR45g+PDhuHDhAjQaDVxcXDBp0iR8+umncLKTzRlqfaOJTCQmAl9/DUybZmxO064dsGSJHOJGpGJ6vXw+sno1sGYNcOeO6bijI9C+vQTDN98EChZUpk4iIrJ9as0OFlluapAnTx4UKVIEAJ5/UScnp0yfo0hE2eDGDemyYWg45ews3UzHj+fhbaRaej1w/LgEwz//lB5NKTk4AG3aSDDs0UNOfCEiIqLUzJ5JfPbsGXx8fPDjjz8iKSkJo0ePRq9evfD+++/j0qVLqFWrFhYuXIiGDRtmd81ZptZPA4gAAH5+wJgxsg8RAKpVk+Y0tWsrWxdRNtDrgTNnjMHw6lXT8Vy55PzC/v3l+M9ixZSpk4iI7Jdas4NFlpt6eHjg5s2bqFChAv744w+0bNkSABAbG/u8cQ0AjBw5Er/88ouFSs+YmzdvYsaMGXB3d0eTJk3Qtm3bNJ+n1jeacrjISOD99yUkGowZA3z3HbtvkOpcvgz4+8sxFRcvph5v1kyCYZ8+QMmS1q+PiIjUQ63ZwSIhMVeuXBg7dixmzpwJ1zR+4Dx8+DCGDRuGS5cuKXYExuLFi+Hu7o4OHTrg7bffxpIlS9J8nlrfaMrBgoJkeemNG3JdrJgc5Na1q6JlEVlSaKjMGPr7AydPph5v1EiCYd++PPKTiIgsR63ZwSIhcd++fa/sXBoXFwdfX1/MnDkz41WmMHz4cGzatAnFixfH2bNnn9/fu3cvRo0ahcTERIwbNw5jx441+XNPnjzBd999h/j4eAQFBWH//v1pfn21vtGUAyUmAtOnA199JS0cATnQbfFiTp+QKoSFSeMZf3/gwIHU43XqAAMGyJEVr71m9fKIiCgHUGt2sGh3U4Po6GiEhISgWrVqSEpKgoODQ5aKTGnfvn3Ily8fhg4dahIS69Spg7lz58LDwwMdOnTA/v37sWXLFpw4cQITJ06E+38dGxMSEjBq1CgsWrQoza+v1jeacphr1+Roi0OH5Dp3buB//wM++IDNaciuPXoEBARIMNy92/j5h4GnJzBwoIRDT09laiQiopxDrdnBYt1NExISMHfuXMydOxe3b9+GRqNBUlIS5syZg9u3b2PGjBnIkydPlgtu3rw5bhiWzf0nMjISANCiRQsAQPv27XH48GEMGTIEQ4YMAQCEhIRgxowZ0Gg0GD9+fJbrILJJej2wfLmEwadP5V7NmtKcplYtZWsjyqSoKGDjRtljuHUrkJBgOu7hIaFw4EDAywvQaJSpk4iIKCcwOyQmJSVBq9Xi4MGDcHFxQdmyZXHz5k0AEuDmzJmD9evXIygoCKVKlbJ4oUePHkXVqlWfX1evXh2HDh1Cly5dnt/z8PDAwoULLf69iWzG48fAe+/JxiyDcePkeAsLfEBDZE2xscCWLRIM//oLiIkxHS9ZUpaRDhgg+w0ZDImIiKzD7JA4Y8YMHDx4ENOnT8e4ceMwe/ZsTJs2DQDg6+uLvHnzYtKkSQgMDMSYMWOyrWBL8fX1ff57rVYLrVarWC1EZtm7FxgyxHj4W/HiwJIlQKdOipZFlBEJCcDOnRIMAwONJ7UYFC4sHUkHDJCjKyy4k4GIiChH0+l00Ol0Zj3X7D2J9evXR968eZ9/YV9fX0ybNg3JKTaL1K9fH0WLFsWWLVsyXPSLbty4gW7duj3fkxgZGQmtVouT/7W0Gzt2LDp27Ggyk2guta4rJpVKSACmTgVmzjRuzurcWZrTFC+ubG1EZkhOBvbtk2C4di0QEWE6ni+fHG4/YADQrh3g7KxMnURERGlRa3awyJ7ES5cuYfjw4ek+p379+li5cmXGqjNTwYIFAUiH03LlyuGff/6Bj49PtnwvIpsRHAwMGgQcPSrXLi7ArFly/iHX3pEN0+vlX9tVq2R19J07puO5cwNdusgew86deZQnERGRLTE7JJYvXx6bNm3CnDlz0hxPSkrCxo0bUb58+SwXNXDgQOzZswcPHjxA2bJlMW3aNAwbNgxz5szBqFGjkJCQgHHjxqFo0aJZ/l5ENkmvl6WkY8cCz57JPS8vaU5To4aipRGl59w54yH3166Zjjk6ykzhgAEyc1iggDI1EhERUfrMDolt2rTBnDlz8Pvvv6eaUUxKSsIvv/yCO3fuoE+fPlkuyt/fP837LVu2xL///pvlr09k0x49AkaNksPhDCZMAL7+WmYSiWxMcLCEwlWrgPPnTcc0GtlbOGAA0Ls3wM/2iIiIbJ/ZexKjoqJQp04dXL16FWXLlkXRokVx8uRJvPvuuwgICMCDBw9QpkwZnDt3DgVs/ONhjUYDHx8fNqwh26PTSXOaW7fkumRJmVHs0EHJqohSuXVLlpGuWgUcO5Z6vGFD4yH3/x1hS0REZJfUtifR0MBm6tSpL31dZodEALh79y4mTZqEZcuWpfqCvXr1wuzZs+Hh4ZG1qq1AbW80qUB8PDBlCvC//8lSUwDo3h34/XegWDFlayP6T3i4NJ7x95dGNC/y8pJg2L8/UKGC9esjIiLKDmrNDum9rgyFRIOHDx/i8uXLCA0NRcmSJeHp6YkSJUpkuVBrUesbTXbq8mVpTnP8uFznyQN8/70sOWVzGlLY48fA+vUSDHfuBJKSTMcrVZLmMwMGANWrK1MjERFRdlJrdrB4SLR3an2jyc7o9cAffwDjxwPR0XKvdm1pTlOtmrK1UY727Bnw998SDLdskYnulMqUkVA4YABQty4/yyAiInVTa3awyBEYRGRBDx4A774rp4kbfPIJ8NVXcjYAkZXFxQHbtskew40bjU11DYoVA/r2lVnDJk2AXLmUqZOIiIiyX44Nib6+vmxcQ8rYuRMYOtR4cJy7O7B0KdC2rbJ1UY6TmAjs3i3BMCBAlpamVLAg0KuXBMNWreQICyIiIrJvhsY16eFyUyJriYsDvvwSmDXL2JymRw9pTlOkiLK1UY6h1wMHD8qq5jVrgPv3TcddXaVn0sCB0lSXE9tERJTTqTU7cLkpkdIuXpTmNCdPyrWrKzBnDjBiBDd0kVWcPSvBcNUq4MYN0zFnZ6BTJ9lj2K0bkDevIiUSERGRjWBIJMpOej2wcCEwYQIQEyP33ngD8PMDPD2VrY1U7/p1aT6zcmXqQ+5z5QLatJEZw549gUKFlKmRiIiIbA9DIlF2CQ+XmcKNG+VaowE+/RSYNk2mboiyQVgY8OefEgwPHUo93rixBMN+/QA7OrmIiIiIrMjskJgrVy5oXrEsztHREQULFoS7uzvatWuH6dOnw8XFJctFEtmd7duBt94C7t2T69KlgeXLpfsHkYVFRkqj3JUrpS9ScrLpeI0astp5wAAeck9ERESvZnbjmhEjRmDv3r0IDg4GAJQoUQJNmzbFw4cPce7cOURERMDNzQ0VKlTA3bt3cfv2bTRr1gybNm1C/vz5s/VFZJRaN5+SDYiLAz7/HPjhB+O9Pn2ABQsANzfl6iLViYkBNm2S5aSbNsm/eil5eMiM4aBBQK1aytRIRESkBmrNDum9LrNPuhoyZAhCQkIwatQonDx5Enfv3sXatWuxa9cuhIaG4sMPP8SzZ88wb948hIaGYvbs2Thw4ABmz55tsRdiSb6+vq9s/UqUIRcuAA0aGANi3rzAokWy9o8BkSwgMVHOMnz7bVkq2revHF1hCIjFigEffAAEBcl+xJkzGRCJiIjIlE6ng6+vb7rPMXsmsW3btoiJiUFQUFCa49HR0Xjttdfg5eWFHTt2AADq1auHwoUL459//slY5dlMrZ8GkEL0euDXX4GPPwZiY+Ve/frSnKZyZWVrI7v3qiMr8ueXswwHDQJat+ZZhkRERJam1uxgkSMwjh8/jkGDBr103NXVFV27dkVAQMDze02aNMGKFSsyUCqRnbl/Hxg+XNb7AdKcZtIkwMcHcHJStjaya+kdWZE7N9CliwTDzp2BPHkUKZGIiIhUKkMziSdPnkRISAjy5cuXajwqKgrlypVD2bJlcfr0aQBAt27dEBERgYMHD1q26ixS66cBZGVbt8q6v7AwuS5bFlixAmjRQtGyyH4Zjqzw9wfOnTMdMxxZMWiQHFlRsKAyNRIREeU0as0OFtmT2LVrVzx69AhjxozBkSNHTL7g06dPMXHiRDx+/BgdOnQAIDOPe/fuRbt27bJYPpGNiY0FPvxQTh83BMR+/YDTpxkQKcPCwoCffpKjKSpUAL74wjQgNmoE/PgjcOeONM19+20GRCIiIspeZs8kRkdHY9SoUfDz8wMAuLm5oV69enjw4AEuXbqEqKgoNGvWDDt37kR8fDwKFCgABwcHHDhwAPXq1cvWF5FRav00gKzg/HmZyjlzRq7z5QPmzQOGDpWlpkRm4JEVRERE9kOt2SG912V2SDT4/fff4e/vj9OnT+Phw4dwdHSEp6cnPvjgAwwfPhxOTk64ceMGPv/8c4waNQpardYSr8Gi1PpGUzZKqzlNgwbSnKZSJWVrI7sQEwNs3izBkEdWEBER2Q+1ZgeLhsSUIiIiULhwYTg4OGS6OCVoNBr4+PhAq9XaZIglGxMeDrzzDvDXX3LN5jRkpsREmSn095ejKp4+NR0vVgzo31/CYePGnIwmIiKyRWoLiTqdDjqdDlOnTrVsSDx69CguXbqE8PBw1KxZE3Xq1EHRokWzXLC1qO2Npmy0fTvw1lvAvXtyzeY09AqGIyv8/eWIzJcdWTFwoDSi4ZEVREREtk2t2cEiR2AAwOnTp/Hee+/h8OHDqcZef/11bN68GaVKlcpclUS2JC4O+Pxz4IcfjPf69QPmzwcKF1auLrJZZ88aO5PyyAoiIiKyZ2bPJN6/fx81a9ZEREQESpcuja5du6Jp06YIDw/H3r17sWHDBlSqVAm7d+9G6dKls7vuLFHrpwFkIRcuyE/z/x3lgrx5pf3k229zPSCZ4JEVRERE6qfW7GCRPYkjRozAokWLMH/+fIwcOTLV+OLFi/HOO+9g0qRJ+Oqrr7JWcTZT6xtNWaTXAwsWABMmGJvT1KsnnUYqV1a2NrIZYWGyjHTlSuDQodTjjRpJMOzbFyhZ0vr1ERERkWWpNTtYJCRWq1YNMTExuHr1apqNahITE1GxYkWUKVMGQUFBWas4m6n1jaYsiIgARowANmyQa40G+L//A6ZOZXMa4pEVREREOZhas4NF9iTeunUL/fr1e2knU0dHR7Rp0wYBAQGZq5JIKTt2yDmHd+/KdenS0pyGnW9zNB5ZQURERDmV2TOJtWvXxvXr13Hz5k0UKFAg1XhkZCTKli0LT09PHD161OKFWpJaPw2gDIqLA774Apg923ivd29g4ULAzU25ukgxiYnArl0SDF92ZEW/fhIMeWQFERFRzqDW7JDe68pl7hfp2bMnnj59ismTJyMhIcFkLDg4GBMnTkRUVBQ6d+6ctWqJrOHiRfkp3xAQXV2B338H1qxhQMxhDEdWjB0rk8gdOgBLlxoDYv78cgrK1q3AnTvAvHlAkyYMiERERKReZs8kxsTEoFGjRjh79izKlCmD+vXrw83NDfv27cOVK1eg1+tRq1YtHD16FM7Oztldd5ZoNBr4+PhAq9VCyyWFOYteD/z2G/Dhh7KeEADeeEOmjqpUUbY2sqoLF+RtX7lSupSm5OwMdO0qy0m7dOGRFURERDmZ2mYSdToddDodpk6dmvXGNQAQFxeHL7/8Er/99hsiIyOf33d1dcUHH3yAyZMnI1++fFmvPJup7Y0mMz14ALz7rnQgAWQqaOJEYPp0SQWkerduAatWAX5+wKlTpmOGIysGDpQjKwoVUqZGIiIisi1qzQ4W6W76onv37iE0NBSlS5eGu7s7NHa09kqtbzSlY+dOaU5z545cu7sDy5cDrVsrWxdlu0ePgLVrZcZwzx6ZTE6pQQPZY9i/P4+sICIiotTUmh2yJSSmZd26dbh9+zbGjRtnqS+ZLdT6RlMa4uOByZOBWbOM6aBnT1lyWqSIsrVRtomJAf7+W2YMN28GXthGjSpVAG9vmTXkEZhERESUHrVmB6uFRK1Wi3379iEpKclSXzJbqPWNphdcuiRJ4PhxuXZ1BebMkfMQ7Wjmm8yTmAjs3i3BMK3OpKVKyTmG3t5A3br8V4CIiIjMo9bsYJFzEs2lxn+AZGf0euCPP4Dx44HoaLlXpw7g7w94eipbG1mUXg8cPSpLSVetAsLCTMcLFAD69JHlpFot8JJjXomIiIgoBYuHRHvam0gq9PAhMHIksG6d8d4nnwBffQXkzq1cXWRRly/LjOHKlUBwsOmYoTPpoEHSmdTFRZkaiYiIiOyVxUMikWJ27waGDAFu35brUqWAZcuAtm2VrYss4u5dmS1cuRI4dsx0TKMBWrWSpaS9erEzKREREVFWMCSS/YuPB3x8gG+/NTanefNN4PffgaJFla2NsiQyUvYX+vnJZwDJyabjb7whM4YDBkjDWiIiIiLKOoZEsm9XrkhKMEwt5ckD/PCDLDnl0me7FBsrHUlXrpQOpXFxpuMVK8pbPmgQULWqMjUSERERqdlLQ+LSpUsztL9Qr9cj7MWuEUTZRa8HFi8Gxo0Dnj2Te7VrS7KoVk3Z2ijDkpLkDEM/P9lOGhlpOl68uMwWDhok5xoy/xMRERFln5eGxGHDhlmzDqvz9fWFVquFVqtVuhTKqEePgFGjgDVrjPc++gj4+ms2p7Ejej1w8qQEw1WrgDt3TMfz5ZP9hd7eQOvWgCPXPRARERFlmU6ng06nS/c5Lz0n0dfXN1PfVKPRwMfHJ1N/1lrUetZJjrBnjzSnuXlTrkuWBJYuBdq3V7YuMtvVqzLh6+cnR1mm5OQEdOokwbBrVznakoiIiEhJas0O6b2ul4ZENVPrG61qCQmAry8wc6axOU23bnIeYrFiipZGrxYWBqxeLeHw8OHU4y1bylLSPn0ANzfr10dERET0MmrNDum9Li7gItsXHCxTS0eOyLWLC/D998B773Fzmg17+hQIDJRguGOH7DtM6fXX5W0dMAAoW1aZGomIiIgoNYZEsl16vZxz+MEHQFSU3PPyAvz9gerVla2N0hQfD2zdKktJN26UTqUpvfaasTNpjRqKlEhEREREr8CQSLbp8WOZKVy92njvww9luamLi3J1USrJycD+/RIM16yRvkIpFS0K9Osns4aNG3Pyl4iIiMjWMSSS7dm3Dxg8GAgNlesSJYAlS4COHRUti4z0euDMGVlK6u9v7CNkkDcv0KOHzBi2aycNaYiIiIjIPjAkku1ISACmTZOjLJKT5V6XLsCiRXJQHinuxg0JhitXAufPm445OgIdOsiMYffuEhSJiIiIyP4wJJJtuHpV0oWh9aWLCzBrFjBmDNcnKiwiAvjzT1lOeuBA6vGmTeWt69tXlpYSERERkX1jSCRl6fXAihUSBg3NaWrVkjWM7GyimGfPgA0bJBhu3w4kJpqO16ghwXDgQGlGQ0RERETqwZBIyomMBEaPlkBoMG4c8O23bE6jgIQECYQrVwLr1wPR0abjZcsaO5N6eSlTIxERERFlP4ZEUkZQkExFhYTIdfHi0pymUydFy8pp9HpZQurnJ0tKHzwwHXdzk2Wk3t6yrDRXLmXqJCIiIiLrYUgk60pMBKZPB776yticplMnYPFi6WJKVnH+vARDf39pRpNSnjzSeMbbWxrRODsrUiIRERERKYQhkazn+nVJHgcPynXu3MB33wEffMDmNFYQGgqsWiXh8MwZ0zEHBzmqYtAgOboif35laiQiIiIi5eXYkOjr6wutVgutVqt0KTmDn5/sP3z6VK5r1JBprFq1lK1L5R4+BNaulX/8e/emHm/UyNiZlBO5REREROqn0+mg0+nSfY5Gr9frrVOO7dBoNMiBL1sZT54A778vHUwNPvgA+N//ZF0jWVxMDPDXXxIMt2yRhjQpVa0qwXDQIKBCBWVqJCIiIrIXas0O6b2uHDuTSFZw8KCkkevX5bpYMdl72KWLsnWpUFISsGuXBMOAAOOErYG7uxxX4e0N1K7N1b1ERERE9HIMiWR5SUnA118DU6fK7wHpgLJkCVCypKKlqYleD5w4IcFw1Srg7l3T8YIFgT59JBi2aCH7DomIiIiIXoUhkSwrNBQYPBjYt0+unZ3l3MNx43h+goVcuybB0M8PuHTJdMzZGejaVYJh5848bpKIiIiIMo4hkSznzz+BkSOByEi5rlZNTmavXVvZulQgPFz+8a5YARw6ZDqm0QBarQTD3r2BQoUUKZGIiIiIVIIhkbIuKkpmChcvNt577z1g9mzA1VW5uuzcs2fAhg0yY7htm3HlrsHrr0swHDgQKFNGmRqJiIiISH0YEilrjh6VNpnBwXLt5gb88YcctkcZlpgI7NghwTAwUIJiSuXKyT9ub2+gZk1laiQiIiIidWNIpMxJSgK++w748ktJNgDQujWwbBlQurSytdkZvR44ckSC4erVwP37puOFCwP9+kkwbNqUWzuJiIiIKHsxJFLG3boFDB0K7N4t146O0s3044+ZYDLgyhVjAxrDRKyBiwvQvbsEw44dpSENEREREZE1MCRSxgQEACNGAI8eyXXlyoC/P/DGG8rWZSfCwuS4Cj8/WambUq5cMhnr7Q306gUUKKBMjURERESUszEkknmePQM++ghYuNB47513gDlzgHz5lKvLDjx9CqxfL8Fwx47UDWjq1pVgOGCAHHpPRERERKQkhkR6tZMnpYWm4VC+QoWA336Tk9opTQkJ0pHUz086lMbEmI6XLy/B0NsbqFpVmRqJiIiIiNLCkEgvl5wM/PAD8PnnknoAoEULOayvbFlla7NBej1w8KCxAc2DB6bjRYoA/fsDgwcDjRrJ+YZERERERLaGIZHSdvcu8NZbwD//yLWDAzBtGvDZZ/J7eu7ffyUYrlwJXL9uOpYnj5wG4u0NtG8PODkpUyMRERERkbkYEim1v/4Chg8HIiLkukIFSUANGypblw25c8fYgObECdOxXLmAdu1kxrBHD27ZJCIiIiL7wpBIRjExwMSJwM8/G+8NHQr89BNbbQKIjJTmrn5+wK5dsrw0pQYNZMawf3+gRAllaiQiIiIiyiqGRBJnzgCDBgHnz8t1gQLAr7/KvRwsPh7YskWC4caNQFyc6XilSsYGNJUrK1MjEREREZElMSTmdHq9zBR++qkxATVpIs1pypdXtjaFJCcD+/dLMFyzxngkpEHx4nJchbc3UL8+G9AQERERkbowJOZk9+8Dw4YBmzfLda5cwJdfApMnA44571+Nc+eMDWhCQ03H8uYFevaUfYZt2uTIfzxERERElEPk2B91fX19odVqodVqlS5FGVu3SvfS+/fl2sNDZg+bNVO2Liu7eRPw95dweOaM6ZiDA9Cxo8wYdu8uQZGIiIiIyJ7pdDrodLp0n6PR619sv6F+Go0GOfBli9hYOfdwzhzjvQEDZP9hoULK1WVFjx8Da9dKMNyzJ3UDmsaNJRj26wcUK6ZMjURERERkG9SaHdJ7XTl2JjFHunBBGtGcPi3X+fJJJ9MhQ1S/sS42Fti0SYLhpk3SkCalqlUlGA4aJCd+EBERERHlVAyJOYFeDyxYAEyYIGkJkI4rK1dKe06VSk6WmUI/P5k5jIw0HS9VSiZRBw8G6tRRfU4mIiIiIjILQ6LaRUQAI0YAGzbItUYjy019fQEnJ0VLyw56vUyU+vnJXsPbt03H8+cHeveWWcNWrWTfIRERERERGTEkqtnOnbKU9O5duS5TBli+HFBhs56QEJkY9fMzHvVo4OQEdOokwbBbNyBPHmVqJCIiIiKyBwyJahQfL8dYzJpl7MrSuzewcCHg5qZsbRb04IGcY+jnJ+cavqh5cwmGffoARYpYvz4iIiIiInvEkKg2ly9L95UzTGhbAAAgAElEQVTjx+Xa1RX48Udg+HBVbLqLiQH++kuC4ZYtQEKC6XiNGsYGNB4eytRIRERERGTPGBLVQq8HFi0Cxo0DoqPlXt26sgbT01PZ2rIoKQnYtUuCYUAA8PSp6Xjp0hIKvb0BLy9VZGEiIiIiIsUwJKrBo0fAyJHSwtNg4kTgq68AZ2fl6soCvR44cUKC4apVxm2VBgULyjJSb2+gRQs2oCEiIiIishSGRHu3Z4+c4XDrllyXKgUsWwa0batsXZl07ZoEQz8/4NIl0zFnZ6BrVwmGnTsDLi7K1EhEREREpGYMifYqIUGOsZg509icpnt34I8/gKJFFS0to8LDgT//lGB48KDpmEYDtGwpwbB3b6BwYWVqJCIiIiLKKRgS7dHVq7IJ78gRuXZxAX74ARg1ym425D17Jkc3+vkB27cDiYmm415eMkE6YABQtqwyNRIRERER5UQMifZEr5dzDt9/H4iKknteXnJqfPXqytZmhsREYMcOCYaBgRIUUypXztiApmZNZWokIiIiIsrpGBLtRWQkMHq0BEKDDz+U5aY2vDlPrweOHgVWrABWrwbu3zcdL1wY6NdPgmHTpkCuXMrUSUREREREgiHRHgQFSYoKCZHr4sWBJUuATp0ULSs9wcEyY7hihfw+JRcXoFs3eUmdOtltA1YiIiIiIlViSLRliYlyjMX06UBystzr1AlYvBgoUULZ2tJw/77MFvr5AYcPm45pNEDr1rLPsFcvoEABZWokIiIiIqL0MSTaqhs3ZKrtwAG5dnYGvvsOGDvWpprTGBrQrFghDWiSkkzH69QxNqBxd1emRiIiIiIiMh9Doi3y9wfeew948kSuq1eXe15eytb1n1c1oHntNWMDGjvop0NERERERCkwJNqSp0+BDz4Ali0z3hszBpg1C8iTR7m6YGxA4+cHrFqVugGNm5s0oBk8GGjSxKYmO4mIiIiIKAMYEm3F4cMy/XbtmlwXKQIsWgR0765oWYYGNH5+wJUrpmMuLlKetzfQsSMb0BARERERqQFDotKSkoBvvgF8fIwb+tq2BZYuVWwTX3i4NKBZsYINaIiIiIiIchqGRCXdvClpa+9euXZyknMPJ0yw+oGBhgY0fn7Atm1pN6Dx9pYGNKVLW7U0IiIiIiKyIoZEpaxdC7z7LvD4sVx7egIrVwJ161qthMREYOdOmTFMqwGNh4cEQzagISIiIiLKORgSre3ZM2D8eOCPP4z33n0X+OEHIG/ebP/2ej1w7JjMGPr7p25AU7gw0L+/BMMmTaw+oUlERERERApjSLSm48elOc3ly3JduDDw+++yuS+bXb1qbEBj+PYGLi5At26y8pUNaIiIiIiIcjaGRGtITgZmzwa++AJISJB7Wi2wfDlQpky2fVtDAxo/P+DQIdMxQwMab2/JqAULZlsZRERERERkRxgSs9udO8DQobL5DwAcHYHp04GJEwEHB4t/u+hoaUCzYkXaDWhq15YZQzagISIiIiKitNh1SLx+/TpmzJiByMhIrFmzBrGxsZg0aRJiYmLw5ptvomPHjsoWuGED8M47wIMHcl2pkjSnqV/fot/G0IDGzw8ICGADGiIiIiIiyjyNXq/XK11EVvXt2xdr1qzBrl27EBYWhoEDB2LkyJFYuHBhms/XaDTI1pcdHQ18/DEwf77x3ttvAz/+COTPb5FvodfLFscVK4BVq4CwMNPxwoWBfv1k1pANaIiIiIiIMifbs4NC0ntdNhEdhg8fjhIlSqBWrVom9/fu3Ytq1aqhcuXK+Omnn175dc6ePYuKFSsCAGJiYrKl1lc6fRqoV88YEAsWlBS3eLFFAuLVq7JatWpVmZCcO9cYEHPnBvr2BdavB+7dkxKaNWNAJCIiIiIi89lEfBg2bBi2bt2a6v748eOxYMEC7NixAz///DMiIiKwfPlyTJgwAXfu3En1fC8vL1y7dg0A4Orqmu11m0hOBubMARo0AP79V+41ayahsX//LH3p8HDg559lRrBSJWDKFGOHUkMDmkWLJCz++Sfw5pvsUEpERERERJljE3sSmzdvjhs3bpjci4yMBAC0aNECANC+fXscPnwYQ4YMwZAhQwAADx8+xKRJk3Dy5El8++23+PDDD/HFF18gKCgIvaxwrMRzYWGynNQQdB0cAB8f4PPPpVFNJhga0Pj5SQOaxETT8dq1ZY/hwIFsQENERERERJZjEyExLUePHkXVqlWfX1evXh2HDh1Cly5dnt9zc3PD/JT7/gDMmjXLrK/v6+v7/PdarRZarTZzhW7eLAExPFyuX3tNmtM0bpzhL5WYCOzaJfsMAwOBqCjTcQ8POWbR2xuoUSNz5RIRERERUc6j0+mg0+nMeq7NhsTsljIkZkpsLPDpp0DKvZKDBgG//JKhQwcNDWj8/AB//5c3oPH2Bpo25f5CIiIiIiLKuBcnxqZOnfrS59psSKxfvz4mTpz4/Pr8+fPKH2lhcO6cBMKzZ+U6f34Jh4MHm/0lrl2TYOjnB1y6ZDqWOzfQrZt8uY4d5ZqIiIiIiMgabDYkFvxvNm7v3r0oV64c/vnnH/j4+ChblF4vYfCTT2QmEQAaNpTlpRUqvPKPR0RIY5kVK4CDB03HNBqgVSuZMezdO0OTkURERERERBZjEyFx4MCB2LNnD/6/vTuPi6r6/wf+ugNILsgiiIJsLimUiiahoIC4IaCGuX7cCTeg3CpTv8Wgvxb7aGIuSOYC5lbmTm6IIC6gqJihAi64lZKiqIGCcH5/8OHmOCOiIoPwej4ePnLOPffc97kM07w9555z69YtWFlZYebMmRg1ahTCwsIwduxYFBQU4KOPPoKpqan2gvz7b8DfH9i+vfi1JAEzZhQvNaqn99TTcnOBrVuLRwx37lRfgKZ16+IRw0GDgEaNXmH8REREREREZSCJqrgz5DNIkoSQkJCyL1izezcwYkTx5oMAYGVVPBz4v5VXn1RY+O8CNBs3qi9AY2397wI0b7/9cn0hIiIiIqJXp7RN519HJQvYhIaGPrVf1TZJLFO3Hz4Epk8Hvvvu37L+/YGIiOIVZR4jBHD8eHFiuG7dv/lkCWPj4lOHDOEG90REREREr4uqliSWKK1flWK6aaV09mzxJoQpKcWva9cuXsl05Mjiqab/c+FC8SOJP/309AVohgwBevbkAjRERERERFT5MUl8khDA0qXAxIlAXl5xWbt2xZlgs2YA/l2AZvVq4NAh1dMlCfDwKH7OsG9fwMioYsMnIiIiIiJ6GUwSH3frFjB6dPFO9kBxxvfpp8DMmch9VAPb1hePGD5tAZohQ4oHH7kADRERERERva6YJJaIjQWGDweuXSt+bWGBwpWrEAtPrB4D/Pqr+gI0VlbFiSEXoCEiIiIioqqi2iaJSqWyeHVTF5fibSy+/RYQAgLACY/J+Mn+/2HdiJr46y/V84yMgAEDuAANERERERG9fkpWNy1N9V7dNCOjeC+K5GRchC1W647EatOPcPa66sql+vqAr2/xc4ZcgIaIiIiIqPqojqubVt8kcfly3AoOwc+5PvgJQ3EIrk/UKV6AZsgQ4P33uQANEREREVF1VB2TxGo73bS3fz3swHk8gp5KeatWxSOGXICGiIiIiIiqo2o7kgj8220uQENERERERJpwJLEaMdK9j/6DdDB0dE0uQENERERERPQ/1TZJDJ46B126esDNzUPboRAREREREVUIrm76FFV1yJiIiIiIiMpXVc0dSusXJ1kSERERERGRjEkiERERERERyZgkEhERERERkYxJIhEREREREcmYJBIREREREZGMSSIRERERERHJqm2SqFQqn7k/CBERERERUVUSFxcHpVJZah3uk0hERERERPQUVTV34D6JREREREREVCZMEomIiIiIiEjGJJGIiIiIiIhkTBKJiIiIiIhIxiSRiIiIiIiIZEwSiYiIiIiISMYkkYiIiIiIiGTVNklUKpWIi4vTdhhEREREREQVJi4uDkqlstQ6kqiKO0M+Q1XdEJOIiIiIiMpXVc0dSutXtR1JJCIiIiIiInVMEomIiIiIiEjGJJGIiIiIiIhkTBKJiIiIiIhIxiSRiIiIiIiIZEwSiYiIiIiISKar7QCIiIiIqHowMTHB7du3tR0G0XOTJEnbIZSZsbExsrOzX6oN7pNIRERERBWC38GIXr2y/p5xn0QiIiIiIiIqk2qbJCqVSsTFxWk7DCIiIiIiogoTFxcHpVJZah1ONyUiIiKiCsHvYESvHqebEhERERERUblikkhEREREREQyJolEREREREQkY5JIREREREREMiaJREREREQV7K+//sInn3yCHj16wMbGBgYGBmjZsiX69u2LzZs3V9oFfjw8PKBQaDeFqAwxVHW62g6AiIiIiKg6Wbx4MaZPn467d++iTZs2cHd3R4MGDXD27FkcO3YMmzdvhrOzMw4fPqztUDWSJEnbIVSKGKoyJolERERERBUkMjISwcHBsLCwwOrVq+Hj46NWJyoqCuHh4VqIjqgYx2mJiIiIiCpAVlYWJk+eDEmS8Msvv2hMEAFg+PDhiIuLUynbu3cvvL29YW1tjXr16sHd3R2LFi3SeL6trS3s7OxQVFQEpVIJZ2dnGBgYoG3btvjhhx80npOQkIAZM2agffv2qFWrFiwtLeHh4SEnq5mZmVAoFNi/fz+EEFAoFPKfzp07y+3s27cPY8aMgYODAwwNDWFqagoXFxd8//33KCoqUruuUqmEQqFAfHw8du3ahd69e8PMzAy2trbw9/fHnTt35LpljYFeniQq64TnV4gbuRIRERFVvOr+Hezbb7/FZ599Bj8/P/z6669lPu/rr7/GjBkzYGJiAh8fHxgaGmLXrl3IyMhAz549sX37dpXpl3Z2digoKMC7776LrVu3okePHtDX18e2bdtQWFiIuXPnYtKkSXL9NWvWYOjQoahXrx46dOgABwcHZGdn4+TJkwCApKQk5OTkICwsDCtXrsSlS5egVCrl821tbTF8+HAAQM+ePZGWlgYXFxdYWlriwoUL2LdvH7Kzs+Hr64utW7eq9E2pVGLmzJkYO3Ysli1bBltbW3h6emLjxo24efMmWrdujRMnTgBAmWOo7sr6e1ZqPVENVdNuExEREWlVdf8ONmzYMCFJkpgzZ06Zzzl9+rTQ1dUVDRs2FJmZmXJ5Xl6e6Nq1q5AkSSxdulTlHBsbGyFJknBzcxOXL1+Wy8+fPy90dXWFmZmZKCwslMvd3NyEjo6OOHHihNr1b926pfLa3d1dKBSKp8Z74cIFtbKioiIxePBgIUmS2L59u8qxkJAQIUmS0NXVFTExMXL5w4cPhZeXl5AkSWzZsuW5Yqjuyvp7Vlo9PpNIRERERJXXxIlASkrFX9fREQgLK9cmz5w5AwBo2rRpmc9ZtGgRCgsL4efnBxsbG7n8jTfewLhx47B3717MmzcPAQEBaueOHz8eVlZW8uvGjRvjnXfewdGjR3H16lVYW1sDAAwMDKCjo4N69eqptWFiYlLmWIHiUcwnSZKEGTNmYN26ddi3b5/GabZdunRBly5d5Nc1atRAnz59sGvXLpw8eRK9e/d+rjjo5TBJJCIiIqLKKyUFiI/XdhRak5aWBgDw9vZWO9a9e3fo6Ojg/PnzKCoqUtkWombNmhoTKzc3Nxw5cgTXrl2Tk8QPPvgAv/32G9q0aYP33nsPvXr1gpubG4yNjZ873ry8PKxYsQI//fQTLl26hKysLBQWFsrHz507p/G8AQMGaIwVAK5evfrccdDLqbZJolKphIeHBzw8PLQdChERERE9jaNjlbmuvb09jh07hoyMjDKfc/XqVUiSBGdnZ7VjBgYGsLe3R2pqKrKystCgQQP5mLm5OWrVqqV2TklZQUGBXObn54e4uDjMnz8fkZGRWL58OXR0dODp6Yk5c+agZcuWZYq1sLAQffr0QUxMDJo1awZvb2+YmJigdu3aEEIgNDQUd+/e1XiuptFVTbHSy4uLi1NbGOlJ1TpJJCIiIqJKrpynfGpTSbJ16NChMp/TqFEjpKWlISkpSW2a5t27d3HmzBno6enB3Nz8pWJzc3ODm5sbcnJysH//fmzatAmRkZEYOHAgTp8+XaY2YmJiEBMTA0dHRxw/flzlWGJiIkJDQ18qRiofJQNlpf08uAUGEREREVEFGDlyJExMTLB582YcPny41LoPHz4EALRo0QIAsHPnTrU6e/bsQWFhIZo2bVpum8sbGhqiV69eWL58OXx8fHD27FkkJCTIx/X09AAA+fn5aueePXsWADBx4kS1Y2vXri2X+J4VA5UPJolERERERBXAzMwM3333HYDiZ/B27NihsV5UVBTc3d0BAEFBQdDV1cWmTZtw5coVuc6DBw8QEREBQHNS9jx27typ8twgUDx1NDMzE5IkQUdHRy63sLCAEALJyclq7Xh7e0OSJGzfvl2lPD4+HuvXr3+pGB9XWgxUPqrtdFMiIiIiooo2fPhw/PPPP5g2bRp8fHzQpk0bODg4oEGDBkhLS0NKSgquXr0KFxcXAMUjiSEhIfjiiy/Qtm1b+Pj4wMDAALt370ZGRgZ69OihcWXT5zFo0CDUrFkTHTt2hI2NDW7evInExESkp6ejc+fOKs9Ddu/eHatWrcKIESPQo0cPNGjQALa2thg6dCiaNWuGzp07Y8OGDXj77bfh5uaG2NhYpKenY/LkyXKC/LJKi4HKB0cSiYiIiIgq0Pjx43H27FlMmTIFpqam2L9/P8LDw3H+/Hm0bdsWGzduxIEDB+T6M2bMwK5du+Dk5IS9e/dizZo1aNCgAb7//nuNo5GlTT2VJEnt+OzZs9GhQwccP34c4eHhOHLkCLp06YJffvkF27dvVxlJ/M9//oOvvvoKenp6iIyMxBdffIHly5fLx9etW4cFCxbA2NgYP//8M2xtbREeHo45c+aUOZ5neVYM9PKk/22kWK1IkoRq2G0iIiIireJ3MKJXr6y/Z6XV40giERERERERyZgkEhERERERkYxJIhEREREREcmYJBIREREREZGMSSIRERERERHJmCQSERERERGRjEkiERERERERyZgkEhERERERkYxJIhEREREREcmYJBIREREREZGMSSIRERERERHJmCQSERERERGRrNomiUqlEnFxcdoOg4iIiIiIqMLExcVBqVSWWqdaJ4keHh7aDoOIiIiIiF6huLg4KBQKhIaGajuUF7Zy5UooFApERka+dFseHh5MEomIiIiIKouioiJs2LAB3bp1g62tLd544w2Ym5ujdevWGD16NLZt2ybXLc/EoDLKzMyEQqGAnZ1dhVxPkqQKuc6rVFF90K2QqxAREREREYYOHYp169ahRo0acHR0hJ+fH/Ly8pCRkYFVq1YhLS0NvXr1UjmnKiQ3panq/XsdMUkkIiIiIqoAmzZtwrp162BoaIj09HSYmZmpHL9z5w6OHz+udp4QoqJCJALA6aZERERERBXi0KFDAIDAwEC1BBEAjIyM4OnpCaD4uTF/f38AwKhRo6BQKOQ/ly9fBlC8xoZCoUB8fDy2b9+OPn36oGHDhirTN4uKirBgwQJ4enqifv36aNiwIbp3747du3drjHHHjh2YPHkyWrdujVq1asHa2hpeXl74+eefVeqlp6djzpw58PLygoGBAerXr4933nkHkyZNwqNHj17qPj3+DOG5c+cwdOhQ2NnZwczMDD179sTp06c1nnf//n0EBwejRYsWMDU1hY+PDzZv3vzU69ja2j51qmvJvd2/f7/asRs3biAwMBDt2rVD3bp1YW5uDjc3NyxZskSt7vXr1zF27Fi0adMGBgYGsLe3h7+/P27cuKHxullZWRg+fDjs7OzQsGFD9O3bFwkJCU/tw6vCkUQiIiIiogrQunVrAMDvv//+zLqjRo2CsbExtmzZgvfeew+Ojo7yMUNDQ5W6UVFRiIqKgpWVFYYMGYK8vDwAwD///AMvLy8cPHgQderUQc+ePVFQUIDo6GjExMTg66+/xtSpU+V2vv76a8yYMQOWlpZwdnaGt7c3bty4gaNHj2LDhg0YMGAAACAtLQ3vvvsuCgoK4OzsjNGjR6OgoAAZGRkIDw/Hl19+CV3dl08z/vjjD3Tq1AkFBQXo27cvDhw4gF27diEhIQFpaWmwtLSU6965cweurq44c+YMnJyc4OPjgytXruA///kPhgwZ8tRrPO9U171796J///64c+cOPD09MXr0aDx48AApKSn473//i3Hjxsl19+3bh379+uH27duws7PD8OHDkZCQgJUrV2Lbtm2Ij4+Hg4ODXP/ixYtwc3PDtWvX0LlzZ7Rt2xZnz56Ft7c3+vbt+1xxvjRRDVXTbhMRERFpVXX/DvbgwQNhamoqFAqFGDRokFi/fr24dOnSU+uvWLFCSJIkIiMjNR4PCQkRkiQJXV1dsW3bNrXjn3zyiZAkSUyZMkU8ePBALv/777+Fs7Oz0NfXFxkZGXK5tbW1qFOnjvjrr7/U2rp586b89y+++EJIkiTmz5+vVu/OnTuiqKjoqX163MWLF4UkScLOzk6lfN++fUKSJCFJkvj666/Fw4cP5WOhoaFCkiQxadIklXM+++wzIUmSGD16tEp5fHy83FZoaKjKMRsbG7Vrlyi5t/Hx8XLZvXv3hJWVlVAoFCI6OlrtnGvXrsl/z83NFba2tqJGjRri4MGDajEpFArRpUsXlfJBgwYJSZLErFmzVMqjoqLkPjztvfC4sv6elVaPI4lEREREVGlNnAikpFT8dR0dgbCw8m1TX18fK1asQHBwMNavX4/169cDAMzMzNCtWzeMHDkSXbt2fe52O3ToAF9fX5Wye/fuISwsDEZGRggJCYG+vr58zNTUFOPGjYO/vz9Wr16NkJAQAICBgQFyc3NhYGCgdo169erJfy85bm5urlbvyVHOl1G3bl1MnjwZNWrUkMsGDBgApVKJkydPymVCCCxcuBCSJCEoKEilDTc3N7Rq1apMo7fPEhkZiatXr8LJyQne3t5qxy0sLFTqXrp0CaNGjYKLi4taTB07dkRsbCwuXboEGxsbZGVlYf369dDR0VHrw5AhQzBp0iRkZ2e/dB/KikkiEREREVVaKSlAfLy2oyg/vr6+8PLyQmJiIvbu3Yvk5GTExsZizZo1WLNmDYKCgrBgwYLnalNTwnL27Fk8evQI1tbWmDt3rtrx+/fvAyh+trDEBx98gClTpqB58+Z4//334e3tjY4dO6J27doq5w4fPhwzZszAyJEjsWbNGvj5+cHDwwO2trYq9VJSUtSeCTQ2NsaECRPK1K/evXurJIgA5OcNr169KpddvXoV//zzj7yVyJO8vLzKJUn8448/AAD9+vV7Zt1Tp04BAAoLCzXuSainpweg+P7b2NggLS0NAPDOO+/A2NhYpa5CoUDXrl3Vngt9lZgkEhEREVGl9dijeFXmurq6uujYsSM6duwIAMjJycHq1asxceJELFq0CL169UL37t3L3J6zs7NaWWZmJoDi5x+fliBJkoTr16/LrydOnIhmzZrh+++/x4IFC7BgwQLo6+vD19cXc+bMgY2NDQCgfv36SE1NxYIFC+Tn6wDgrbfewqxZs/Dee+8BAE6ePImZM2eqXNPW1rbMSWLTpk01lteqVQsFBQXy6z///BMA0K5dO43133333TJd71kuXboEAHB3d39m3ZL7HxUV9dQ6j9//kj44OTlprPvuu+8ySSQiIiIiAsp/ymdlZGhoiMDAQBw4cADr1q1DXFzccyWJOjo6amVWVlYAgLFjxyI8PLxM7UiSBF9fX/j6+uLvv/9GXFwc1q5di19//RX379/Hjh075LpNmzbF/Pnz8d///hdHjx7Fb7/9hkWLFqF///64dOkSLCwsMGLECIwYMaLM/XhRJQvYJCcnazyelJSksVxPTw/37t3TeOzcuXNqZSVJclxc3DMTz0aNGgEADh8+rDGJf1JJH44cOaLx+NP68KpwCwwiIiIiokrAxMQEwL9JX8mUxAcPHjx3W2+99RZ0dHRw6NChF9pn0czMDP3798fGjRvRsmVL7N69G1euXFGrV6NGDbi6uuLLL79ESEgICgsLsWzZsue+3suwtLRE7dq1kZWVhRQND7Du3LnzqedlZWXJUz1L5OXlYevWrWorn7Zs2RIAsGHDhmfGVLIa7YEDB8rUh+bNmwMAjh8/rvbsYWFhIWJiYsrUTnlhkkhEREREVAFWr16NjRs3atxH8Ny5c1i6dCkkSZIXOilZCOVpI2SlMTAwwKRJk3Dq1Cl8+umnyMrKUqtz/vx5eVpkfn4+9u7dq1bn3r178rklyWtCQgLu3r2rsQ+P16sokiThww8/hBACixYtUjkWHx8vPx/4pDZt2gCAyjTOhw8fYt68efIzm48bMWIErKyskJycjOjoaLXjjz8nOXz4cNja2mLmzJn47bffkJ+fr1K3qKgIcXFx8mszMzMMGjQIhYWFWLx4sUrd1atX4/bt20/p/avB6aZERERERBUgOTkZ8+fPh5mZGdq1a4fGjRujoKAABw4cwOnTpyFJEvz9/dGzZ08Axc/YmZiYYO3atbh9+zZatmwJhUKBjz76CHXr1n3m9WbNmoXjx49j7ty5mDdvHjp06IAOHTrgxo0bOHPmDJKTk7Fu3TrY2toiNzcX3bp1g62tLZydnWFlZYUrV67g0KFDuHHjBoYOHSonrXPnzsWePXvg4eEhb0afnJyM5ORkeZppRZs6dSq2bt2KZcuW4eTJk+jYsSOuXLmC6OhofPDBBxpHNydPnowffvgBISEhWLduHTp06IBNmzahZs2a6Nevn9qIYe3atbF8+XL0798fvXr1gqenJ1q1aoX8/Hz8/vvvuHr1Ki5cuCDXXbVqFfr27QtfX1/UrVsXPj4+qF+/Pq5cuYLDhw/j9u3byM3Nldv/6quvkJCQgC+++AKxsbFo06YN0tLSEB8fj2HDhmHVqlWv9iY+hiOJRP3apCQAABleSURBVEREREQVYMqUKVi4cCFcXV1x/vx5REVFYc2aNSgsLESfPn0QHR2NpUuXyvUNDAywadMmtGvXDvHx8VAqlQgJCcGdO3cAFI+glbYZvL6+PmJiYrBq1Sp07doVV65cwYIFCxAfHw9DQ0OEhYXJW27UqVMHs2fPRosWLXDo0CEsXLgQaWlp6NevH7Zt24bly5fL7QYFBWHgwIHIzMzETz/9hE2bNqFJkyZYsmQJkpOTVTa5fxU09dnQ0BBJSUkICgrC3bt3ERUVhdzcXKxduxZDhw7V2I6VlRWSkpLQvXt33Lx5E3v37oWPjw8OHDiAt956S+N1unTpgtTUVAQEBODWrVuIiIjAr7/+Ch0dHUyfPl2lrqurK9LS0jBlyhQ4ODhgx44dWL58OU6fPo2uXbti3bp1KvVtbW1x7NgxDBs2DBcvXsSaNWtQo0YN7NixA56enqX+rMubJF5kkvJrTpKkF5qbTUREREQvjt/BiF69sv6elVaPI4lEREREREQkY5JIREREREREMiaJREREREREJGOSSERERERERDImiURERERERCRjkkhEREREREQyJolEREREREQk09V2AERERERUPRgbG1fohuBE1ZGxsfFLtyGJarijKTdyJSIiIiKisqiquUNp/eJ0UyIiIiIiIpIxSSQiIiIiIiLZa50kXrx4EQEBAejfv7/G10RERERERPR8Xusk0c7ODj/++ONTXxMREREREdHzqRRJor+/P8zNzdGyZUuV8v3798Pe3h7NmjXDggULtBQdEVHlFxcXp+0QiIjKHT/biLSjUiSJo0aNws6dO9XKJ0yYgIiICMTExGDRokW4efMmVq1ahUmTJuHPP//UQqRERJUTv0gRUVXEzzYi7agUSWKnTp3U9vPIyckBALi5ucHGxgbdu3dHUlIShg0bhnnz5sHCwgLZ2dkYN24cUlJSMHv2bLXXVLlU1Q/6ytwvbcVWEdct72uUV3sv205lfj+Ruqr686rM/eLnmnbafJl2KvP7idRV5Z9XZe1bZYyrUiSJmhw9ehQtWrSQXzs4OCAxMVGljomJCZYsWYKMjAxMnTpV7TVVLpXxF6A8VOZ+8ctUxbfHJLF6qao/r8rcL36uaadNJonVR1X+eVXWvlXGuCRRSXaGzMzMRK9evXDq1CkAQExMDJYtW4a1a9cCAJYsWYJr165h1qxZL30tSZJeug0iIiIiIqLX2dNSQd0KjqPMnJyc8Mknn8ivU1NT4eXlVS5tV5K8mIiIiIiIqNKptNNNDQ0NARSvcJqZmYk9e/bA2dlZy1ERERERERFVbZUiSRw8eDBcXFyQnp4OKysrrFixAgAQFhaGsWPHomvXrggMDISpqamWIyUiIiIiIqraKs0ziURERERERKR9lWIkkYiIiIiIiCqHap8kPnz4EJMnT8b48eOxc+dObYdDRPTSLl68iICAAPTv31/boRARlZstW7ZgzJgx8Pf3x5EjR7QdDlGVVu2nm8bGxuLGjRsYPHgwxowZgx9++EHbIRERlYv+/fvjl19+0XYYRETlKisrCyEhIQgPD9d2KERVVpUcSfT394e5uTlatmypUr5//37Y29ujWbNmWLBgAQDg1KlTaNKkCQAgLy+vwmMlIiqL5/lcIyJ6XbzIZ9vs2bMxduzYigyTqNqpkkniqFGjNE4dnTBhAiIiIhATE4NFixbh5s2baNWqFS5cuAAAqFWrVkWHSkRUJs/zuUZE9Loo62fbrVu3IITAp59+Cm9vbzg6OmohWqLqo0omiZ06dYKxsbFKWU5ODgDAzc0NNjY26N69O5KSkuDi4oLk5GR8+OGH6Nu3rzbCJSJ6puf5XMvOzsa4ceOQkpKC2bNnayNcIqIyKetnW2JiIhYuXIjY2Fhs2LABERER2giXqNrQ1XYAFeXo0aNo0aKF/NrBwQGJiYnw8fHBnDlztBgZEdGLKe1zbcmSJVqMjIjoxT3ts23WrFn48MMPtRgZUfVRJUcSiYiIiIiI6MVUmyTRyckJZ8+elV+npqaiffv2WoyIiOjl8HONiKoifrYRaV+1SRINDQ0BFK+WlZmZiT179sDZ2VnLURERvTh+rhFRVcTPNiLtq5JJ4uDBg+Hi4oL09HRYWVlhxYoVAICwsDCMHTsWXbt2RWBgIExNTbUcKRFR2fBzjYiqIn62EVVOkhBCaDsIIiIiIiIiqhyq5EgiERERERERvRgmiURERERERCRjkkhEREREREQyJolEREREREQkY5JIREREREREMiaJREREREREJGOSSERERERERDImiURElZxSqYRCoUBkZKS2Q6kU1q5di4sXL77w+Tk5OVi0aJFKmYeHBxQKBe7evfuy4Wnd7t27kZycXK5tjhw5EgqFAr///nu5tktERJUTk0QioteEJEnaDkHrpk6diiFDhuDevXsv3Mabb76JZcuWqZSNGjUKSqUS+vr6LxuiVoWHh8PLywt//vlnubbr5+cHpVIJc3Pzcm2XiIgqJ11tB0BERFRWN27ceOk2/v77b1haWqqUjRgx4qXbrQzK4/5o0qdPH/Tp0+eVtE1ERJUPRxKJiOi1I4TQdgiVGu8PERG9DCaJRERVTF5eHkJDQ+Ho6AgDAwPY29sjICAAWVlZanVzc3MRFhaGrl27wtjYGF27dkV8fDwCAgKgUDz7fxEeHh5o1qwZbt26hYCAANjZ2aFJkyYYP348cnNz8fDhQ0yePBktWrSAvb09vvnmG5XRrszMTCgUCvj5+am1XfIs5tatWwEAtra2iIqKAgC0adMGdnZ2ct2HDx9CqVSiU6dOMDMzg5mZGTp16oTFixfLdeLi4uQ+paSkQKFQYObMmXI/ND2TuGbNGri6usLY2BjW1tbo06cPjh07plKnpA+hoaGIj4+Ht7c3TE1N0aJFC0ycOBEPHjx45n0seeYvPT0dTk5OMDIyQo8ePeTjR44cwfvvvw97e3vUqVMH9vb2GDx4sMqzmR4eHnJ//Pz81H5+MTEx8PLygrm5ORo1aoTevXsjJSXlmbE9Hl/JM4kv0uejR48iKCgI9vb2aNy4MaZMmYLDhw9rvI+ff/45zMzM0KRJE2zatEmus3btWnh6esLExASNGzfGoEGDkJmZqXatoqIihIWFwdPTExYWFjA2NoazszNmzZqFR48eqdQ9ceIE/Pz8YGFhASMjI7i4uODLL79EYWGhWrvHjx9Hnz59YGVlhfr166NHjx7Yu3dvme4hEdFrRRARUaUWEhIiJEkSkZGRz6z74MED0apVKyFJkqhbt67w9/cXNjY2QpIkYWZmJlJSUlTqDx06VEiSJExMTERgYKBwcXERNWrUEM2aNRMKheKZ1/Pw8BD169cX9vb24u233xaBgYHC0tJSSJIkBgwYILp16yYMDAxEQECA6NSpk5AkSQwePFg+/+LFi0KSJOHn5/fUfm/ZskUIIURYWJhwdHQUkiSJ8ePHi/nz5wshhMjNzRVvv/220NXVFS4uLmLixImic+fOQk9PT0iSJEJDQ4UQQmRmZgqlUikkSRINGjQQoaGhIj4+XgghhLu7u1AoFCInJ0e+/pgxY4QkSUJXV1e8//77wtnZWUiSJPT09MTKlSvV+uDq6ireeOMN0aJFCxEcHCzs7e2FJEmiR48ez7yPI0aMEJIkCSsrK+Hp6SkCAgLEtGnThBBCLF++XOjo6AgLCwsxaNAgMWbMGGFlZSUkSRJGRkZyzCtXrhQeHh7yPS7ptxBCzJ49W0iSJPT19UW/fv2Ev7+/MDMzE/r6+mLDhg1lju/kyZMv1OcTJ04IAwMDIUmSaNeunRg5cqQwMjISCoVCJCUlqbRpZWUlTE1Nxbhx44S7u7u4evWqEEKIwMBAIUmSqFOnjhgxYoQYMmSIMDAwEIaGhuLgwYMq1+vSpYtQKBSibdu2Ijg4WPj4+IhatWoJSZLEqFGj5Hrp6enC0NBQGBoait69e4uPPvpIODg4aHxPrl69Wujp6QkdHR3Ro0cPMX78eGFjYyMUCoX8XiQiqiqYJBIRVXLPkyR+8sknQpIk8eGHH8rJw6NHj0RERISQJEm0b99errt06VIhSZIYNmyYuHfvnlw+btw4IUlSmZJEd3d3IUmScHNzE0VFRUIIIR4+fCjq1q0rJEkSb731ltx2UVGRaN++vTAyMhIFBQVCiOdLEoVQT1Ye74dSqVQ5/8SJE0KSJGFra6tSLkmSaNOmjVo/Hk8So6OjhSRJwsPDQ1y4cEGut3//fmFiYiIMDQ3F9evXVfogSZL44Ycf5Lr3798XzZo1E5IkqbShSUm/unfvrlL+6NEjYW1tLerVqydu376tcuy9994TkiSJFStWlHrPMjIyRI0aNUSbNm1EVlaWXH7t2jVhY2MjGjZsqPLzLy2+J5PEsvQ5JydHNGzYUJiYmMhJuRBCXL16VdSqVUt07NhRpU2FQqGW9MXFxQlJkkTPnj3F3bt35fLTp0+LunXrilatWonCwkIhhBB79uwRkiSJkSNHqrSRlZUl9PT0hL6+vsjPz1e5X5s2bVKp6+TkJHR0dMTly5eFEEJkZ2cLExMTYWlpKTIzM+V6OTk54p133hG1atWS6xIRVQWcbkpEVIUsXboUjRo1wty5c1G3bl0AgI6ODsaMGQNLS0skJSXh6NGjAIqn7gFAcHAw6tSpI7cxbty4577u9OnT5dVXa9SoAWdnZwBA79695bYlSUK7du2Qk5ODgwcPvngnn+Dk5ISIiAhMnTpVpdzR0RE2NjYap9k+y9KlSwEAixcvVpnW2qlTJ3h7e+Pu3btqW5JYW1tj9OjR8uvatWvDzc0NAHD58uUyXXfAgAEqr/Pz8zFnzhxs2LABRkZGKsfee+89AMUL8ZRm4cKFKCgowPjx42FmZiaXW1hYYNiwYbh+/TrWr19fpvieVJY+Hz9+HNevX0dwcLB8DAAsLS2xZMkS9OnTR2W1WgsLC7i4uKhcZ968eQCASZMmwcDAQC63t7dH7969cerUKezbtw9A8bTkZcuW4ZtvvlFpw8zMDK6urigoKMCdO3cA/LticGpqqkrdHTt2ICsrC1ZWVgCAyMhI3L59GyNGjICNjY1cr27duhg/fjzy8vLwww8/lPm+ERFVdlzdlIioirh+/TpycnLg6ekJPT09teO+vr6IiIhAWloanJyccPLkSZiYmMDJyUmlXuvWrWFubv5cydXjX5yB4i/6AFSeqwOAevXqASjeq7C8tG7dGq1bt8Y///yDw4cPIzU1FRkZGUhMTMS1a9c0Plv2LGfOnIGxsTHs7e3Vjvn6+mL16tVIT09XKW/cuLFa3ZL7UNYtOx5PSAGgZs2a6N+/PwDgwoULOHXqFNLS0pCamio/C/esZx7Pnj0r/1epVKocK0nknuxLWZWlzydPngQAvPvuu2p1hw0bJv/91q1bANTvAVAcu46ODg4cOKD2Dwwlz5Gmp6ejS5cuaNq0KZo2bYqHDx/i2LFj+OOPP5CRkYHk5GQkJSUB+PeeDRw4EN9//z0+//xzhIeHw8fHB97e3ujevTtq1qypcn2g+HfsyXt4+/Zt+fpERFUFk0Qioiqi5Au/iYmJxuOurq6IiIjA33//jZs3byI7Oxvdu3fXuP+iq6uryoIhpZEkCQ0aNNB4zNjYuIzRv7jCwkJMnToV4eHhyMvLgyRJcHBwQMeOHXHu3Dlcv379udu8fPmy2jYZJVxdXQGoj+A9OdIHQF48pqioqEzXNTU1VStLTExEUFAQTpw4IV+nQ4cOcHFxwYYNG565kmnJ+6JkNO5JkiRpXPylLMrS55LkqX79+mVqU9M9uHz5MgoLCzFr1iyN5zzZh9mzZ2P27NnyiGHTpk3h6uqKxo0b4/Tp0/I9a9GiBRITE6FUKhEdHY2lS5di6dKlMDAwQEhICCZPnixfHwBWrFhRpusTEb3umCQSEVURJUlNQkKCxuMlSc3bb78NY2Nj6OrqyqM3T8rOzn6ua5dlJVRNShLU/Px8tWNlTe6mTZuG7777Dv369cMHH3yA9u3bw9DQEADw22+/vVBcFhYWOH/+PP788095ZKzE4/fxVbt27Rq8vb2ho6ODxYsXo1OnTnjrrbcAFCcsGzZseGYbDRo0QHp6Oi5fvqzWl4pgbm4OQPO02Pz8fCgUCujqlv51pEGDBsjOzkZWVhZq1KhRat3Fixdj2rRp6Ny5MyZMmIAOHTrI02zd3d3V6jdr1gyrV6/Go0ePcPDgQURHR2PFihX4+OOPYWlpiYEDB8r/CHLw4EF06NChTP0mInqd8ZlEIqIqwsLCArVq1UJGRgbOnTundnz//v0AireP0NHRQfPmzZGWlqY2FfLBgwf4448/KiTmkufL7t+/r3bs8e0dSmga9Vy3bh3q16+Pn3/+GT169JATxHv37uHKlSsAnn/fwBYtWgDQnGQ+fh9ftV27duHOnTuYOXMmxo0bJyeIwL/P0T0+nVbT/WnevDmKiorw888/qx3bv38/pk+fjsTExFcQfbE333wTAJCcnKx2bMKECahduzZOnz5dahvNmzfH3bt3Nf48Nm/ejC+++AJnzpwBUPx+0NHRwZYtW9C7d285QRRC4MyZM5AkSb5ny5cvR2BgIB48eABdXV24u7vj22+/lZ9JjY2Nla8PQOOzm6mpqfj000+xa9euMt0PIqLXAZNEIqLXxLMSHUmSEBwcDCEEvv32W/m5v0ePHmHFihXYsmULWrduLU/nCw4Oxv379/Hpp5/KSVpubi6mT5+OmzdvvtrO/I+RkRGMjIyQlJSkktju3r1b/oL+uJJRpH/++Ucus7CwQHZ2tpwQAkBBQQEGDx6s8rqEnp4ecnNzS40rODgYALBs2TJcuHBBLk9ISMA333yDOnXqVMiIUsnI35P7GcbGxmLRokUAVPum6f6MGzcOCoUCK1asUJkSefv2bQwePBiLFy+WF2h5FXr37o2GDRti4cKFOHLkiFz+119/ITIyEl5eXnBwcCi1jaCgIADFo4SPPyt7/vx5DBs2DFFRUbC2tgZQfM8KCwtx6tQplTbGjx8vv69L7tmdO3ewZMkShIeHq9TNyMgA8O9o8fDhw1GnTh388ssvKovc5OfnY8iQIZg3b57KokBERK87JolERK+Jb775Bh4eHhr//PrrrwCA//u//0PLli3x448/wsrKCv7+/mjSpAk++OADNG3aVGUkxt/fHx07dkRERASsra3h7+8PW1tbhIeHw8TE5JlTAEs87yjd4xQKBcaOHYuHDx+iU6dOGDt2LHx9feHn5wcvLy+1+iUL5EydOlXeOD4oKAiPHj1Cu3btMHLkSAwbNgxNmjTB6dOn0aFDBwghVJJeGxsbZGRkIDAwENu3b9fYDy8vL4wcORJJSUl488038f7776N9+/Zwd3fHvXv3sG3btqc+s1ievLy80KRJEyxbtgyurq6YOHEi3Nzc4O3tDT8/PwBQ6xtQ/F757LPPkJ+fj9atW2PatGk4deoUmjZtCl9fXwwdOhRNmzbF9evX8dVXX73SvtSqVQvz589HTk4O2rdvDzc3NwwaNAiNGzdGfn4+QkNDn9lGScwxMTGwsrLCwIED0bdvXzg6OiI3NxeLFy9G7dq1AfybUHp7e2PQoEEYPXo03nzzTWzcuBHdunVTeT8EBQWhUaNG+Pjjj+Hk5ISPPvoILi4umD59OhwcHOR/aGjYsCHmzJmDrKwstGzZEu7u7ggICICtrS1OnTqFSZMmoW3btq/oDhIRVTwmiURElVzJFML09HQkJCSo/Nm/fz8SEhJw7do1AECdOnVw9OhRfP7552jevDk2btyIRo0aYfr06di3bx8aNmwot6unp4e9e/fi448/hpWVFTZu3IhWrVohPj4ejRs3lqdtPis2TVMcn6f866+/xrfffosGDRpg/fr1ePDgAVatWoWAgAC1uhMmTEDfvn2RmpqKhQsXIi8vD4MHD8aaNWvg7u6OrVu3IjU1FQMHDsSpU6cwfPhwSJKkMhXwxx9/hKOjI6KiorB169anxrV8+XJERUWhY8eOiIuLw7179xAYGIjY2FiNz7Y9z/15nnrR0dGYMWMGcnJysH79ehgYGCA6Ohpr1qyBubk59uzZI9cdOHAgAgICkJWVhYiICFy6dAkAMGvWLERHR6NLly44fvw4Dh8+jGHDhmH37t0IDAwst348rW6/fv2QmJgIX19fXLx4ETExMXB1dUV8fDwcHR3L1G5UVBQiIyPh4uKCffv2IT09HcHBwTh48CC8vb3lep06dcKWLVvQp08fxMbG4vDhw/D09ERqaqq8EE3J+0FfXx/x8fGYO3cuTE1NsWrVKuTn5yMoKAiJiYkqi+iMGTMGBw8ehK+vLy5duoSdO3fC19cXmzdvxpdfflmmPhARvS4k8TL/BExERK+tzMxMmJmZySMwJYQQsLa2Rr169dSmORIREVHVx5FEIqJqatq0aahbty6OHTumUh4WFoZr166hW7duWoqMiIiItIkjiURE1VRcXJy8abibmxvs7Oxw6NAhpKSkwMXFBbt378Ybb7yh7TCJiIiogjFJJCKqxpKTk7F161bs2bMHaWlpeOedd+Dq6oopU6bI21MQERFR9cIkkYiIiIiIiGR8JpGIiIiIiIhkTBKJiIiIiIhIxiSRiIiIiIiIZEwSiYiIiIiISMYkkYiIiIiIiGRMEomIiIiIiEj2/wHIWbbmIx+Rkg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" y="2252517"/>
            <a:ext cx="5620170" cy="45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79912" y="3387395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796136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587" t="-101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2"/>
                <a:stretch>
                  <a:fillRect l="-1411" t="-101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3695"/>
            <a:ext cx="5580113" cy="458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020198"/>
            <a:ext cx="5981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28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60333" y="1835532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For weak mutation rate increases, </a:t>
            </a:r>
            <a:r>
              <a:rPr lang="en-US" b="1" dirty="0" smtClean="0"/>
              <a:t>adaptation time shorter </a:t>
            </a:r>
            <a:r>
              <a:rPr lang="en-US" dirty="0" smtClean="0"/>
              <a:t>for stress-induced mutator</a:t>
            </a:r>
            <a:endParaRPr lang="he-IL" dirty="0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4572000" y="4005064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82978" y="5939988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2359332"/>
            <a:ext cx="17281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Non-mutator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3" y="2313002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before fixation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time before a double mutant starts fixation is long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29</a:t>
            </a:fld>
            <a:endParaRPr lang="he-IL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55576" y="5291916"/>
            <a:ext cx="38816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499992" y="2924944"/>
            <a:ext cx="1296144" cy="92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80857" y="4931876"/>
            <a:ext cx="25922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Waiting time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3917161" y="2564904"/>
            <a:ext cx="25922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Fixation time</a:t>
            </a:r>
            <a:endParaRPr lang="he-IL" dirty="0"/>
          </a:p>
        </p:txBody>
      </p:sp>
      <p:sp>
        <p:nvSpPr>
          <p:cNvPr id="22" name="TextBox 2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13305" y="3079475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  <p:pic>
        <p:nvPicPr>
          <p:cNvPr id="8194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8012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outcompetes CM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During this time </a:t>
            </a:r>
            <a:r>
              <a:rPr lang="en-US" dirty="0" smtClean="0"/>
              <a:t>stress-induced mutators outcompete constitutive mutators</a:t>
            </a:r>
          </a:p>
          <a:p>
            <a:pPr algn="l" rtl="0"/>
            <a:r>
              <a:rPr lang="en-US" dirty="0" smtClean="0"/>
              <a:t>Stress-induced mutators co-exist with non-mutators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30</a:t>
            </a:fld>
            <a:endParaRPr lang="he-IL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6952"/>
            <a:ext cx="9142164" cy="386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19672" y="3347700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7704" y="6011996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4773" y="6147237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80312" y="3024259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00B050"/>
                </a:solidFill>
              </a:rPr>
              <a:t>Non- mutator</a:t>
            </a:r>
            <a:endParaRPr lang="he-IL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22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2800" dirty="0" smtClean="0"/>
              <a:t>Stress-induced mutation accelerates adaptation on rugged fitness landscapes</a:t>
            </a:r>
          </a:p>
          <a:p>
            <a:pPr algn="l" rtl="0"/>
            <a:r>
              <a:rPr lang="en-US" sz="2800" dirty="0" smtClean="0"/>
              <a:t>With low increases of mutation rates, stress-induced mutators are better than constitutive mutators</a:t>
            </a:r>
          </a:p>
          <a:p>
            <a:pPr algn="l" rtl="0"/>
            <a:r>
              <a:rPr lang="en-US" sz="2800" dirty="0" smtClean="0"/>
              <a:t>During the long waiting time for adaptation stress-induced mutators outcompete constitutive mutators</a:t>
            </a:r>
          </a:p>
          <a:p>
            <a:pPr marL="0" indent="0" algn="ctr" rtl="0">
              <a:buNone/>
            </a:pPr>
            <a:endParaRPr lang="en-US" sz="2800" dirty="0"/>
          </a:p>
          <a:p>
            <a:pPr marL="0" indent="0" algn="l" rtl="0">
              <a:buNone/>
            </a:pPr>
            <a:r>
              <a:rPr lang="en-US" sz="2800" dirty="0" smtClean="0"/>
              <a:t>	yoavram@post.tau.ac.il</a:t>
            </a:r>
          </a:p>
          <a:p>
            <a:pPr marL="0" indent="0" algn="l" rtl="0">
              <a:buNone/>
            </a:pPr>
            <a:r>
              <a:rPr lang="en-US" sz="2800" dirty="0" smtClean="0"/>
              <a:t>	@yoavram</a:t>
            </a:r>
          </a:p>
          <a:p>
            <a:pPr marL="0" indent="0" algn="l" rtl="0">
              <a:buNone/>
            </a:pPr>
            <a:r>
              <a:rPr lang="en-US" sz="2800" dirty="0"/>
              <a:t>	</a:t>
            </a:r>
            <a:r>
              <a:rPr lang="en-US" sz="2800" dirty="0" smtClean="0"/>
              <a:t>http</a:t>
            </a:r>
            <a:r>
              <a:rPr lang="en-US" sz="2800" dirty="0"/>
              <a:t>://www.yoavram.com</a:t>
            </a:r>
            <a:endParaRPr lang="he-IL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31</a:t>
            </a:fld>
            <a:endParaRPr lang="he-IL" dirty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0" y="5932512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0" y="5500464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0" y="636456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/>
              <a:t>Rosenberg et al. 2012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i="1" dirty="0" err="1" smtClean="0">
                <a:solidFill>
                  <a:prstClr val="black"/>
                </a:solidFill>
              </a:rPr>
              <a:t>Bjedov</a:t>
            </a:r>
            <a:r>
              <a:rPr lang="en-US" sz="1600" i="1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i="1" dirty="0">
                <a:solidFill>
                  <a:prstClr val="black"/>
                </a:solidFill>
              </a:rPr>
              <a:t>Sung and </a:t>
            </a:r>
            <a:r>
              <a:rPr lang="en-US" sz="1600" i="1" dirty="0" err="1">
                <a:solidFill>
                  <a:prstClr val="black"/>
                </a:solidFill>
              </a:rPr>
              <a:t>Yasbin</a:t>
            </a:r>
            <a:r>
              <a:rPr lang="en-US" sz="1600" i="1" dirty="0">
                <a:solidFill>
                  <a:prstClr val="black"/>
                </a:solidFill>
              </a:rPr>
              <a:t> 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Kivisaar</a:t>
            </a:r>
            <a:r>
              <a:rPr lang="en-US" sz="1600" i="1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Weigand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Sundin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van </a:t>
            </a:r>
            <a:r>
              <a:rPr lang="en-US" sz="1600" i="1" dirty="0">
                <a:solidFill>
                  <a:prstClr val="black"/>
                </a:solidFill>
              </a:rPr>
              <a:t>der </a:t>
            </a:r>
            <a:r>
              <a:rPr lang="en-US" sz="1600" i="1" dirty="0" err="1">
                <a:solidFill>
                  <a:prstClr val="black"/>
                </a:solidFill>
              </a:rPr>
              <a:t>Veen</a:t>
            </a:r>
            <a:r>
              <a:rPr lang="en-US" sz="1600" i="1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Cirz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i="1" dirty="0" err="1" smtClean="0">
                <a:solidFill>
                  <a:prstClr val="black"/>
                </a:solidFill>
              </a:rPr>
              <a:t>Boshoff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i="1" dirty="0" err="1" smtClean="0">
                <a:solidFill>
                  <a:prstClr val="black"/>
                </a:solidFill>
              </a:rPr>
              <a:t>Goho</a:t>
            </a:r>
            <a:r>
              <a:rPr lang="en-US" sz="1600" i="1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i="1" dirty="0" smtClean="0">
                <a:solidFill>
                  <a:prstClr val="black"/>
                </a:solidFill>
              </a:rPr>
              <a:t>Hall 1992; </a:t>
            </a:r>
            <a:r>
              <a:rPr lang="en-US" sz="1600" i="1" dirty="0" err="1" smtClean="0">
                <a:solidFill>
                  <a:prstClr val="black"/>
                </a:solidFill>
              </a:rPr>
              <a:t>Heidenreich</a:t>
            </a:r>
            <a:r>
              <a:rPr lang="en-US" sz="1600" i="1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i="1" dirty="0" err="1" smtClean="0">
                <a:solidFill>
                  <a:prstClr val="black"/>
                </a:solidFill>
              </a:rPr>
              <a:t>Matsuba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i="1" dirty="0" smtClean="0"/>
              <a:t>Sharp &amp; </a:t>
            </a:r>
            <a:r>
              <a:rPr lang="en-US" sz="1600" i="1" dirty="0" err="1" smtClean="0">
                <a:solidFill>
                  <a:prstClr val="black"/>
                </a:solidFill>
              </a:rPr>
              <a:t>Agrawal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Reviewed </a:t>
            </a:r>
            <a:r>
              <a:rPr lang="en-US" sz="1600" i="1" dirty="0">
                <a:solidFill>
                  <a:prstClr val="black"/>
                </a:solidFill>
              </a:rPr>
              <a:t>by Foster 2007; </a:t>
            </a:r>
            <a:r>
              <a:rPr lang="en-US" sz="1600" i="1" dirty="0" err="1">
                <a:solidFill>
                  <a:prstClr val="black"/>
                </a:solidFill>
              </a:rPr>
              <a:t>Galhardo</a:t>
            </a:r>
            <a:r>
              <a:rPr lang="en-US" sz="1600" i="1" dirty="0">
                <a:solidFill>
                  <a:prstClr val="black"/>
                </a:solidFill>
              </a:rPr>
              <a:t> et al. 2007; Rosenberg et al. </a:t>
            </a:r>
            <a:r>
              <a:rPr lang="en-US" sz="1600" i="1" dirty="0" smtClean="0">
                <a:solidFill>
                  <a:prstClr val="black"/>
                </a:solidFill>
              </a:rPr>
              <a:t>2012; Poole 2012</a:t>
            </a:r>
            <a:endParaRPr lang="he-IL" sz="1600" i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</a:t>
            </a:r>
            <a:r>
              <a:rPr lang="en-US" sz="2400" i="1" dirty="0" smtClean="0"/>
              <a:t>Dawson 1998</a:t>
            </a:r>
            <a:r>
              <a:rPr lang="en-US" sz="2400" dirty="0" smtClean="0"/>
              <a:t>)</a:t>
            </a:r>
          </a:p>
          <a:p>
            <a:pPr lvl="1" algn="l" rtl="0"/>
            <a:r>
              <a:rPr lang="en-US" sz="2400" dirty="0" smtClean="0"/>
              <a:t>Drift barrier hypothesis (</a:t>
            </a:r>
            <a:r>
              <a:rPr lang="en-US" sz="2400" i="1" dirty="0" smtClean="0"/>
              <a:t>Lynch 2010, 2011)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i="1" dirty="0" smtClean="0"/>
              <a:t>MacLean </a:t>
            </a:r>
            <a:r>
              <a:rPr lang="en-US" i="1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2102</TotalTime>
  <Words>1302</Words>
  <Application>Microsoft Office PowerPoint</Application>
  <PresentationFormat>On-screen Show (4:3)</PresentationFormat>
  <Paragraphs>347</Paragraphs>
  <Slides>31</Slides>
  <Notes>5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Overview</vt:lpstr>
      <vt:lpstr>Constant environment, steady state</vt:lpstr>
      <vt:lpstr>The unfit should hypermutate</vt:lpstr>
      <vt:lpstr>Advantage to SIM</vt:lpstr>
      <vt:lpstr>Changing environment, competitions</vt:lpstr>
      <vt:lpstr>SIM wins all competitions</vt:lpstr>
      <vt:lpstr>Evolution of Stress-Induced Mutation</vt:lpstr>
      <vt:lpstr>Smooth Fitness Landscape</vt:lpstr>
      <vt:lpstr>Rugged Fitness Landscape</vt:lpstr>
      <vt:lpstr>Rugged landscape example</vt:lpstr>
      <vt:lpstr>Shifting a fitness peak</vt:lpstr>
      <vt:lpstr>Adaptation on Fitness Landscapes</vt:lpstr>
      <vt:lpstr>Stress-induced mutation on rugged landscapes</vt:lpstr>
      <vt:lpstr>Mutational load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before fixation</vt:lpstr>
      <vt:lpstr>SIM outcompetes CM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74</cp:revision>
  <dcterms:created xsi:type="dcterms:W3CDTF">2013-03-10T12:34:40Z</dcterms:created>
  <dcterms:modified xsi:type="dcterms:W3CDTF">2013-03-17T11:30:20Z</dcterms:modified>
</cp:coreProperties>
</file>